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CRcj0n7ovAwaFPjYmE2shNzIM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A25980-DA8D-4948-89EE-B9BDF26D989B}">
  <a:tblStyle styleId="{A5A25980-DA8D-4948-89EE-B9BDF26D989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b="off" i="off"/>
      <a:tcStyle>
        <a:tcBdr/>
      </a:tcStyle>
    </a:seCell>
    <a:swCell>
      <a:tcTxStyle b="off" i="off"/>
      <a:tcStyle>
        <a:tcBdr/>
      </a:tcStyle>
    </a:swCell>
    <a:firstRow>
      <a:tcTxStyle b="on" i="off"/>
      <a:tcStyle>
        <a:tcBdr/>
        <a:fill>
          <a:solidFill>
            <a:srgbClr val="E6E6E6"/>
          </a:solidFill>
        </a:fill>
      </a:tcStyle>
    </a:firstRow>
    <a:neCell>
      <a:tcTxStyle b="off" i="off"/>
      <a:tcStyle>
        <a:tcBdr/>
      </a:tcStyle>
    </a:neCell>
    <a:nwCell>
      <a:tcTxStyle b="off" i="off"/>
      <a:tcStyle>
        <a:tcBdr/>
      </a:tcStyle>
    </a:nwCell>
  </a:tblStyle>
  <a:tblStyle styleId="{16A4E29B-BC1B-4BC2-8076-1BADD7687563}"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dk1">
              <a:alpha val="20000"/>
            </a:schemeClr>
          </a:solidFill>
        </a:fill>
      </a:tcStyle>
    </a:band1H>
    <a:band2H>
      <a:tcTxStyle b="off" i="off"/>
      <a:tcStyle>
        <a:tcBdr/>
      </a:tcStyle>
    </a:band2H>
    <a:band1V>
      <a:tcTxStyle b="off" i="off"/>
      <a:tcStyle>
        <a:tcBdr/>
        <a:fill>
          <a:solidFill>
            <a:schemeClr val="dk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0E9EA381-31D3-4BF0-B555-07718885E099}"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6E6E6"/>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dk1"/>
          </a:solidFill>
        </a:fill>
      </a:tcStyle>
    </a:firstRow>
    <a:neCell>
      <a:tcTxStyle b="off" i="off"/>
      <a:tcStyle>
        <a:tcBdr/>
      </a:tcStyle>
    </a:neCell>
    <a:nwCell>
      <a:tcTxStyle b="off" i="off"/>
      <a:tcStyle>
        <a:tcBdr/>
      </a:tcStyle>
    </a:nwCell>
  </a:tblStyle>
  <a:tblStyle styleId="{18B274E0-5291-42A9-BD25-4E8C5AA34992}"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b="off" i="off"/>
      <a:tcStyle>
        <a:tcBdr/>
      </a:tcStyle>
    </a:neCell>
    <a:nwCell>
      <a:tcTxStyle b="off" i="off"/>
      <a:tcStyle>
        <a:tcBdr/>
      </a:tcStyle>
    </a:nwCell>
  </a:tblStyle>
  <a:tblStyle styleId="{643F1000-65DD-4BA1-B290-E9AEB1376456}" styleName="Table_4">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33" autoAdjust="0"/>
  </p:normalViewPr>
  <p:slideViewPr>
    <p:cSldViewPr snapToGrid="0">
      <p:cViewPr varScale="1">
        <p:scale>
          <a:sx n="77" d="100"/>
          <a:sy n="77" d="100"/>
        </p:scale>
        <p:origin x="12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a:ea typeface="+mn-ea"/>
                <a:cs typeface="+mn-cs"/>
              </a:defRPr>
            </a:pPr>
            <a:r>
              <a:rPr lang="en-US" sz="1200" b="1" dirty="0"/>
              <a:t>Fiscal Year-to-Date: Revenue &amp; Expenses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a:ea typeface="+mn-ea"/>
              <a:cs typeface="+mn-cs"/>
            </a:defRPr>
          </a:pPr>
          <a:endParaRPr lang="en-US"/>
        </a:p>
      </c:txPr>
    </c:title>
    <c:autoTitleDeleted val="0"/>
    <c:plotArea>
      <c:layout/>
      <c:lineChart>
        <c:grouping val="standard"/>
        <c:varyColors val="0"/>
        <c:ser>
          <c:idx val="0"/>
          <c:order val="0"/>
          <c:tx>
            <c:strRef>
              <c:f>Sheet1!$E$7</c:f>
              <c:strCache>
                <c:ptCount val="1"/>
                <c:pt idx="0">
                  <c:v>Revenue YTD Activity</c:v>
                </c:pt>
              </c:strCache>
            </c:strRef>
          </c:tx>
          <c:spPr>
            <a:ln w="28575" cap="rnd">
              <a:solidFill>
                <a:schemeClr val="tx1"/>
              </a:solidFill>
              <a:round/>
            </a:ln>
            <a:effectLst/>
          </c:spPr>
          <c:marker>
            <c:symbol val="none"/>
          </c:marker>
          <c:cat>
            <c:strRef>
              <c:f>Sheet1!$F$6:$I$6</c:f>
              <c:strCache>
                <c:ptCount val="4"/>
                <c:pt idx="0">
                  <c:v>FY2020</c:v>
                </c:pt>
                <c:pt idx="1">
                  <c:v>FY2021</c:v>
                </c:pt>
                <c:pt idx="2">
                  <c:v>FY2022</c:v>
                </c:pt>
                <c:pt idx="3">
                  <c:v>FY2023*</c:v>
                </c:pt>
              </c:strCache>
            </c:strRef>
          </c:cat>
          <c:val>
            <c:numRef>
              <c:f>Sheet1!$F$7:$I$7</c:f>
              <c:numCache>
                <c:formatCode>"$"#,##0_);[Red]\("$"#,##0\)</c:formatCode>
                <c:ptCount val="4"/>
                <c:pt idx="0">
                  <c:v>41519503</c:v>
                </c:pt>
                <c:pt idx="1">
                  <c:v>47046965</c:v>
                </c:pt>
                <c:pt idx="2">
                  <c:v>55510785</c:v>
                </c:pt>
                <c:pt idx="3">
                  <c:v>33275321</c:v>
                </c:pt>
              </c:numCache>
            </c:numRef>
          </c:val>
          <c:smooth val="0"/>
          <c:extLst>
            <c:ext xmlns:c16="http://schemas.microsoft.com/office/drawing/2014/chart" uri="{C3380CC4-5D6E-409C-BE32-E72D297353CC}">
              <c16:uniqueId val="{00000000-C21F-4EBD-A348-BAE17616321F}"/>
            </c:ext>
          </c:extLst>
        </c:ser>
        <c:ser>
          <c:idx val="1"/>
          <c:order val="1"/>
          <c:tx>
            <c:strRef>
              <c:f>Sheet1!$E$8</c:f>
              <c:strCache>
                <c:ptCount val="1"/>
                <c:pt idx="0">
                  <c:v>Expense YTD Activity</c:v>
                </c:pt>
              </c:strCache>
            </c:strRef>
          </c:tx>
          <c:spPr>
            <a:ln w="28575" cap="rnd">
              <a:solidFill>
                <a:srgbClr val="FF0000"/>
              </a:solidFill>
              <a:round/>
            </a:ln>
            <a:effectLst/>
          </c:spPr>
          <c:marker>
            <c:symbol val="none"/>
          </c:marker>
          <c:cat>
            <c:strRef>
              <c:f>Sheet1!$F$6:$I$6</c:f>
              <c:strCache>
                <c:ptCount val="4"/>
                <c:pt idx="0">
                  <c:v>FY2020</c:v>
                </c:pt>
                <c:pt idx="1">
                  <c:v>FY2021</c:v>
                </c:pt>
                <c:pt idx="2">
                  <c:v>FY2022</c:v>
                </c:pt>
                <c:pt idx="3">
                  <c:v>FY2023*</c:v>
                </c:pt>
              </c:strCache>
            </c:strRef>
          </c:cat>
          <c:val>
            <c:numRef>
              <c:f>Sheet1!$F$8:$I$8</c:f>
              <c:numCache>
                <c:formatCode>"$"#,##0_);[Red]\("$"#,##0\)</c:formatCode>
                <c:ptCount val="4"/>
                <c:pt idx="0">
                  <c:v>107507355</c:v>
                </c:pt>
                <c:pt idx="1">
                  <c:v>148593010</c:v>
                </c:pt>
                <c:pt idx="2">
                  <c:v>159203607</c:v>
                </c:pt>
                <c:pt idx="3">
                  <c:v>142479069</c:v>
                </c:pt>
              </c:numCache>
            </c:numRef>
          </c:val>
          <c:smooth val="0"/>
          <c:extLst>
            <c:ext xmlns:c16="http://schemas.microsoft.com/office/drawing/2014/chart" uri="{C3380CC4-5D6E-409C-BE32-E72D297353CC}">
              <c16:uniqueId val="{00000001-C21F-4EBD-A348-BAE17616321F}"/>
            </c:ext>
          </c:extLst>
        </c:ser>
        <c:dLbls>
          <c:showLegendKey val="0"/>
          <c:showVal val="0"/>
          <c:showCatName val="0"/>
          <c:showSerName val="0"/>
          <c:showPercent val="0"/>
          <c:showBubbleSize val="0"/>
        </c:dLbls>
        <c:smooth val="0"/>
        <c:axId val="1135575584"/>
        <c:axId val="780320400"/>
      </c:lineChart>
      <c:catAx>
        <c:axId val="113557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yriad Pro" panose="020B0503030403020204"/>
                <a:ea typeface="+mn-ea"/>
                <a:cs typeface="+mn-cs"/>
              </a:defRPr>
            </a:pPr>
            <a:endParaRPr lang="en-US"/>
          </a:p>
        </c:txPr>
        <c:crossAx val="780320400"/>
        <c:crosses val="autoZero"/>
        <c:auto val="1"/>
        <c:lblAlgn val="ctr"/>
        <c:lblOffset val="100"/>
        <c:noMultiLvlLbl val="0"/>
      </c:catAx>
      <c:valAx>
        <c:axId val="7803204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yriad Pro" panose="020B0503030403020204"/>
                <a:ea typeface="+mn-ea"/>
                <a:cs typeface="+mn-cs"/>
              </a:defRPr>
            </a:pPr>
            <a:endParaRPr lang="en-US"/>
          </a:p>
        </c:txPr>
        <c:crossAx val="113557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yriad Pro" panose="020B0503030403020204"/>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yriad Pro" panose="020B0503030403020204"/>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Academic Leadership Area of Focus in FY2024</a:t>
            </a:r>
            <a:endParaRPr/>
          </a:p>
          <a:p>
            <a:pPr marL="0" lvl="0" indent="0" algn="l" rtl="0">
              <a:lnSpc>
                <a:spcPct val="100000"/>
              </a:lnSpc>
              <a:spcBef>
                <a:spcPts val="0"/>
              </a:spcBef>
              <a:spcAft>
                <a:spcPts val="0"/>
              </a:spcAft>
              <a:buSzPts val="1400"/>
              <a:buNone/>
            </a:pPr>
            <a:endParaRPr/>
          </a:p>
        </p:txBody>
      </p:sp>
      <p:sp>
        <p:nvSpPr>
          <p:cNvPr id="144" name="Google Shape;14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b="1" dirty="0"/>
              <a:t>Science Building Construction Phase 2 </a:t>
            </a:r>
            <a:r>
              <a:rPr lang="en-US" dirty="0"/>
              <a:t>- Science Building is the only facility, on campus, that will contain research laboratories, capable of accommodating the four science programs research needs. Funding will improve building include health and safety issues, accessibility violations, HVAC lifecycle failures, technology deficiencies and lack of student spaces. This </a:t>
            </a:r>
            <a:r>
              <a:rPr lang="en-US" dirty="0" err="1"/>
              <a:t>fortyseven</a:t>
            </a:r>
            <a:r>
              <a:rPr lang="en-US" dirty="0"/>
              <a:t>‐year‐old building has high cost of maintenance and repairs, as well as very high energy costs.</a:t>
            </a:r>
            <a:endParaRPr dirty="0"/>
          </a:p>
          <a:p>
            <a:pPr marL="171450" lvl="0" indent="-171450" algn="l" rtl="0">
              <a:lnSpc>
                <a:spcPct val="100000"/>
              </a:lnSpc>
              <a:spcBef>
                <a:spcPts val="0"/>
              </a:spcBef>
              <a:spcAft>
                <a:spcPts val="0"/>
              </a:spcAft>
              <a:buSzPts val="1400"/>
              <a:buFont typeface="Arial"/>
              <a:buChar char="•"/>
            </a:pPr>
            <a:r>
              <a:rPr lang="en-US" b="1" dirty="0"/>
              <a:t>Martin Hall </a:t>
            </a:r>
            <a:r>
              <a:rPr lang="en-US" dirty="0"/>
              <a:t>was built in 1966 and renovated in 1980. </a:t>
            </a:r>
            <a:r>
              <a:rPr lang="en-US" b="1" dirty="0"/>
              <a:t>Williamson facility </a:t>
            </a:r>
            <a:r>
              <a:rPr lang="en-US" dirty="0"/>
              <a:t>was built in 1977.  </a:t>
            </a:r>
            <a:endParaRPr dirty="0"/>
          </a:p>
        </p:txBody>
      </p:sp>
      <p:sp>
        <p:nvSpPr>
          <p:cNvPr id="156" name="Google Shape;15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Clr>
                <a:schemeClr val="dk1"/>
              </a:buClr>
              <a:buSzPts val="1600"/>
              <a:buFont typeface="Calibri"/>
              <a:buNone/>
            </a:pPr>
            <a:r>
              <a:rPr lang="en-US" sz="1600" b="1">
                <a:solidFill>
                  <a:schemeClr val="dk1"/>
                </a:solidFill>
                <a:latin typeface="Calibri"/>
                <a:ea typeface="Calibri"/>
                <a:cs typeface="Calibri"/>
                <a:sym typeface="Calibri"/>
              </a:rPr>
              <a:t>FY24 Index 1 Budget Reduction Targets = $2.5M  </a:t>
            </a:r>
            <a:r>
              <a:rPr lang="en-US" sz="1600">
                <a:solidFill>
                  <a:schemeClr val="dk1"/>
                </a:solidFill>
                <a:latin typeface="Calibri"/>
                <a:ea typeface="Calibri"/>
                <a:cs typeface="Calibri"/>
                <a:sym typeface="Calibri"/>
              </a:rPr>
              <a:t>-- CPP - $350k, CAHSS - $800k, CSTEM - $600k, CHSPH - $500k, AA - $250k</a:t>
            </a:r>
            <a:endParaRPr/>
          </a:p>
          <a:p>
            <a:pPr marL="457200" lvl="1" indent="0" algn="l" rtl="0">
              <a:lnSpc>
                <a:spcPct val="100000"/>
              </a:lnSpc>
              <a:spcBef>
                <a:spcPts val="0"/>
              </a:spcBef>
              <a:spcAft>
                <a:spcPts val="0"/>
              </a:spcAft>
              <a:buClr>
                <a:schemeClr val="dk1"/>
              </a:buClr>
              <a:buSzPts val="1600"/>
              <a:buFont typeface="Calibri"/>
              <a:buNone/>
            </a:pPr>
            <a:r>
              <a:rPr lang="en-US" sz="1600" b="1">
                <a:latin typeface="Calibri"/>
                <a:ea typeface="Calibri"/>
                <a:cs typeface="Calibri"/>
                <a:sym typeface="Calibri"/>
              </a:rPr>
              <a:t>FY23 Cash Contributions</a:t>
            </a:r>
            <a:r>
              <a:rPr lang="en-US" sz="1600">
                <a:latin typeface="Calibri"/>
                <a:ea typeface="Calibri"/>
                <a:cs typeface="Calibri"/>
                <a:sym typeface="Calibri"/>
              </a:rPr>
              <a:t>: $3.38M - Index 1 Operating Carryforward,     $4.91M - Index 1 Position Savings,      $5.30M - Index 2 self-sustaining programs and fees</a:t>
            </a:r>
            <a:endParaRPr/>
          </a:p>
          <a:p>
            <a:pPr marL="457200" marR="0" lvl="1" indent="0" algn="l" rtl="0">
              <a:lnSpc>
                <a:spcPct val="100000"/>
              </a:lnSpc>
              <a:spcBef>
                <a:spcPts val="0"/>
              </a:spcBef>
              <a:spcAft>
                <a:spcPts val="0"/>
              </a:spcAft>
              <a:buClr>
                <a:schemeClr val="dk1"/>
              </a:buClr>
              <a:buSzPts val="1600"/>
              <a:buFont typeface="Calibri"/>
              <a:buNone/>
            </a:pPr>
            <a:endParaRPr sz="1600">
              <a:latin typeface="Calibri"/>
              <a:ea typeface="Calibri"/>
              <a:cs typeface="Calibri"/>
              <a:sym typeface="Calibri"/>
            </a:endParaRPr>
          </a:p>
          <a:p>
            <a:pPr marL="457200" lvl="1" indent="0" algn="l" rtl="0">
              <a:lnSpc>
                <a:spcPct val="100000"/>
              </a:lnSpc>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63" name="Google Shape;16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600" b="1" dirty="0">
                <a:solidFill>
                  <a:schemeClr val="dk1"/>
                </a:solidFill>
              </a:rPr>
              <a:t>AP Contract: Ann Van Wig/Frank Lynch – organizing faculty discussion/feedback on AP</a:t>
            </a:r>
            <a:endParaRPr dirty="0"/>
          </a:p>
          <a:p>
            <a:pPr marL="0" lvl="0" indent="0" algn="l" rtl="0">
              <a:lnSpc>
                <a:spcPct val="100000"/>
              </a:lnSpc>
              <a:spcBef>
                <a:spcPts val="0"/>
              </a:spcBef>
              <a:spcAft>
                <a:spcPts val="0"/>
              </a:spcAft>
              <a:buSzPts val="1400"/>
              <a:buNone/>
            </a:pPr>
            <a:r>
              <a:rPr lang="en-US" sz="1600" b="1" dirty="0">
                <a:solidFill>
                  <a:schemeClr val="dk1"/>
                </a:solidFill>
              </a:rPr>
              <a:t>State Graduate Program Initiatives</a:t>
            </a:r>
            <a:r>
              <a:rPr lang="en-US" sz="1600" dirty="0">
                <a:solidFill>
                  <a:schemeClr val="dk1"/>
                </a:solidFill>
              </a:rPr>
              <a:t>: Direct Admissions Program, Quality Initiatives: Graduate Assistantships/Strategic Waivers, Strategic Recruitment/Enrollment Plan: marketing/communications</a:t>
            </a:r>
            <a:endParaRPr dirty="0"/>
          </a:p>
          <a:p>
            <a:pPr marL="0" lvl="0" indent="0" algn="l" rtl="0">
              <a:lnSpc>
                <a:spcPct val="100000"/>
              </a:lnSpc>
              <a:spcBef>
                <a:spcPts val="0"/>
              </a:spcBef>
              <a:spcAft>
                <a:spcPts val="0"/>
              </a:spcAft>
              <a:buSzPts val="1400"/>
              <a:buNone/>
            </a:pPr>
            <a:r>
              <a:rPr lang="en-US" sz="1600" b="1" dirty="0">
                <a:solidFill>
                  <a:schemeClr val="dk1"/>
                </a:solidFill>
              </a:rPr>
              <a:t>New Graduate Programs in 2024</a:t>
            </a:r>
            <a:endParaRPr dirty="0"/>
          </a:p>
          <a:p>
            <a:pPr marL="457200" lvl="1" indent="0" algn="l" rtl="0">
              <a:lnSpc>
                <a:spcPct val="100000"/>
              </a:lnSpc>
              <a:spcBef>
                <a:spcPts val="0"/>
              </a:spcBef>
              <a:spcAft>
                <a:spcPts val="0"/>
              </a:spcAft>
              <a:buSzPts val="1400"/>
              <a:buNone/>
            </a:pPr>
            <a:r>
              <a:rPr lang="en-US" sz="1200" dirty="0">
                <a:solidFill>
                  <a:schemeClr val="dk1"/>
                </a:solidFill>
              </a:rPr>
              <a:t>Digital Design</a:t>
            </a:r>
            <a:endParaRPr dirty="0"/>
          </a:p>
          <a:p>
            <a:pPr marL="457200" lvl="1" indent="0" algn="l" rtl="0">
              <a:lnSpc>
                <a:spcPct val="100000"/>
              </a:lnSpc>
              <a:spcBef>
                <a:spcPts val="0"/>
              </a:spcBef>
              <a:spcAft>
                <a:spcPts val="0"/>
              </a:spcAft>
              <a:buSzPts val="1400"/>
              <a:buNone/>
            </a:pPr>
            <a:r>
              <a:rPr lang="en-US" sz="1200" dirty="0">
                <a:solidFill>
                  <a:schemeClr val="dk1"/>
                </a:solidFill>
              </a:rPr>
              <a:t>MFA Screen Writing</a:t>
            </a:r>
            <a:endParaRPr dirty="0"/>
          </a:p>
          <a:p>
            <a:pPr marL="457200" lvl="1" indent="0" algn="l" rtl="0">
              <a:lnSpc>
                <a:spcPct val="100000"/>
              </a:lnSpc>
              <a:spcBef>
                <a:spcPts val="0"/>
              </a:spcBef>
              <a:spcAft>
                <a:spcPts val="0"/>
              </a:spcAft>
              <a:buSzPts val="1400"/>
              <a:buNone/>
            </a:pPr>
            <a:r>
              <a:rPr lang="en-US" sz="1200" dirty="0">
                <a:solidFill>
                  <a:schemeClr val="dk1"/>
                </a:solidFill>
              </a:rPr>
              <a:t>Public Administration</a:t>
            </a:r>
            <a:endParaRPr dirty="0"/>
          </a:p>
          <a:p>
            <a:pPr marL="0" lvl="0" indent="0" algn="l" rtl="0">
              <a:lnSpc>
                <a:spcPct val="100000"/>
              </a:lnSpc>
              <a:spcBef>
                <a:spcPts val="0"/>
              </a:spcBef>
              <a:spcAft>
                <a:spcPts val="0"/>
              </a:spcAft>
              <a:buSzPts val="1400"/>
              <a:buNone/>
            </a:pPr>
            <a:endParaRPr dirty="0"/>
          </a:p>
        </p:txBody>
      </p:sp>
      <p:sp>
        <p:nvSpPr>
          <p:cNvPr id="182" name="Google Shape;18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200"/>
              <a:buFont typeface="Courier New"/>
              <a:buNone/>
            </a:pPr>
            <a:r>
              <a:rPr lang="en-US" sz="1200">
                <a:latin typeface="Calibri"/>
                <a:ea typeface="Calibri"/>
                <a:cs typeface="Calibri"/>
                <a:sym typeface="Calibri"/>
              </a:rPr>
              <a:t>UBC request: </a:t>
            </a:r>
            <a:r>
              <a:rPr lang="en-US" sz="1100">
                <a:latin typeface="Calibri"/>
                <a:ea typeface="Calibri"/>
                <a:cs typeface="Calibri"/>
                <a:sym typeface="Calibri"/>
              </a:rPr>
              <a:t>Discuss impact of cutting PTOL and change to class sizes. Will this drive real savings?</a:t>
            </a:r>
            <a:endParaRPr/>
          </a:p>
          <a:p>
            <a:pPr marL="457200" marR="0" lvl="1" indent="0" algn="l" rtl="0">
              <a:lnSpc>
                <a:spcPct val="100000"/>
              </a:lnSpc>
              <a:spcBef>
                <a:spcPts val="0"/>
              </a:spcBef>
              <a:spcAft>
                <a:spcPts val="0"/>
              </a:spcAft>
              <a:buClr>
                <a:schemeClr val="dk1"/>
              </a:buClr>
              <a:buSzPts val="1100"/>
              <a:buFont typeface="Courier New"/>
              <a:buNone/>
            </a:pPr>
            <a:r>
              <a:rPr lang="en-US" sz="1100">
                <a:latin typeface="Calibri"/>
                <a:ea typeface="Calibri"/>
                <a:cs typeface="Calibri"/>
                <a:sym typeface="Calibri"/>
              </a:rPr>
              <a:t>*Academic budget savings will come from a variety of sources: personnel separations, enrollment trends, course section review, efficiencies, etc.</a:t>
            </a:r>
            <a:endParaRPr/>
          </a:p>
          <a:p>
            <a:pPr marL="0" lvl="0" indent="0" algn="l" rtl="0">
              <a:lnSpc>
                <a:spcPct val="100000"/>
              </a:lnSpc>
              <a:spcBef>
                <a:spcPts val="0"/>
              </a:spcBef>
              <a:spcAft>
                <a:spcPts val="0"/>
              </a:spcAft>
              <a:buSzPts val="1400"/>
              <a:buNone/>
            </a:pPr>
            <a:endParaRPr/>
          </a:p>
        </p:txBody>
      </p:sp>
      <p:sp>
        <p:nvSpPr>
          <p:cNvPr id="192" name="Google Shape;1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SRA process underway in Phase 3: Preparation – next steps: Phase IV - Data Gathering/Assessment &amp; Report Presentation </a:t>
            </a:r>
            <a:endParaRPr/>
          </a:p>
          <a:p>
            <a:pPr marL="0" lvl="0" indent="0" algn="l" rtl="0">
              <a:lnSpc>
                <a:spcPct val="100000"/>
              </a:lnSpc>
              <a:spcBef>
                <a:spcPts val="0"/>
              </a:spcBef>
              <a:spcAft>
                <a:spcPts val="0"/>
              </a:spcAft>
              <a:buSzPts val="1400"/>
              <a:buNone/>
            </a:pPr>
            <a:r>
              <a:rPr lang="en-US"/>
              <a:t>University Strategic Plan with AASCU’s John Welty.  University-wide kick-off in Fall 2023. </a:t>
            </a:r>
            <a:endParaRPr/>
          </a:p>
        </p:txBody>
      </p:sp>
      <p:sp>
        <p:nvSpPr>
          <p:cNvPr id="200" name="Google Shape;2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dirty="0"/>
              <a:t>Led by IT/Christine Van Winkle: ePAF launch and rollout this summer – June 2023.  Followed by immediate launch of Faculty Load &amp; Compensation module within Banner</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Balancing state resources with courses/faculty --- self-sustaining courses and with revenue earned resources. Net revenue use on priorities/initiatives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FY25 Budget Planning in AA will be a collaborative learning and development process in partnership with College staff and faculty – more to come in September</a:t>
            </a:r>
            <a:endParaRPr dirty="0"/>
          </a:p>
          <a:p>
            <a:pPr marL="171450" lvl="0" indent="-171450" algn="l" rtl="0">
              <a:lnSpc>
                <a:spcPct val="100000"/>
              </a:lnSpc>
              <a:spcBef>
                <a:spcPts val="0"/>
              </a:spcBef>
              <a:spcAft>
                <a:spcPts val="0"/>
              </a:spcAft>
              <a:buClr>
                <a:schemeClr val="dk1"/>
              </a:buClr>
              <a:buSzPts val="1200"/>
              <a:buFont typeface="Arial"/>
              <a:buChar char="•"/>
            </a:pPr>
            <a:r>
              <a:rPr lang="en-US" b="1" dirty="0"/>
              <a:t>Growth:</a:t>
            </a:r>
            <a:r>
              <a:rPr lang="en-US" dirty="0"/>
              <a:t> opportunities cont. and prof. education, new degrees and tracks  </a:t>
            </a:r>
            <a:r>
              <a:rPr lang="en-US" b="1" dirty="0"/>
              <a:t>Containment</a:t>
            </a:r>
            <a:r>
              <a:rPr lang="en-US" dirty="0"/>
              <a:t>: compensation savings, course offerings/sections and workloads alignment</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AA has engaged with our B&amp;F partners to evaluate the best and most effective practices in balancing needs and financial resources</a:t>
            </a:r>
            <a:endParaRPr dirty="0"/>
          </a:p>
          <a:p>
            <a:pPr marL="171450" lvl="0" indent="-9525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dirty="0"/>
          </a:p>
        </p:txBody>
      </p:sp>
      <p:sp>
        <p:nvSpPr>
          <p:cNvPr id="207" name="Google Shape;20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1"/>
          <p:cNvSpPr txBox="1">
            <a:spLocks noGrp="1"/>
          </p:cNvSpPr>
          <p:nvPr>
            <p:ph type="ctrTitle"/>
          </p:nvPr>
        </p:nvSpPr>
        <p:spPr>
          <a:xfrm>
            <a:off x="685800" y="1863710"/>
            <a:ext cx="5367590" cy="148437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CC0202"/>
              </a:buClr>
              <a:buSzPts val="4000"/>
              <a:buFont typeface="Open Sans"/>
              <a:buNone/>
              <a:defRPr b="1" i="0">
                <a:solidFill>
                  <a:srgbClr val="CC020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1"/>
          <p:cNvSpPr txBox="1">
            <a:spLocks noGrp="1"/>
          </p:cNvSpPr>
          <p:nvPr>
            <p:ph type="subTitle" idx="1"/>
          </p:nvPr>
        </p:nvSpPr>
        <p:spPr>
          <a:xfrm>
            <a:off x="685800" y="3762507"/>
            <a:ext cx="6400800" cy="4679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CC0202"/>
              </a:buClr>
              <a:buSzPts val="2400"/>
              <a:buNone/>
              <a:defRPr sz="2400">
                <a:solidFill>
                  <a:srgbClr val="CC0202"/>
                </a:solidFill>
                <a:latin typeface="Open Sans"/>
                <a:ea typeface="Open Sans"/>
                <a:cs typeface="Open Sans"/>
                <a:sym typeface="Open Sans"/>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21" descr="RED line.eps"/>
          <p:cNvPicPr preferRelativeResize="0"/>
          <p:nvPr/>
        </p:nvPicPr>
        <p:blipFill rotWithShape="1">
          <a:blip r:embed="rId2">
            <a:alphaModFix/>
          </a:blip>
          <a:srcRect/>
          <a:stretch/>
        </p:blipFill>
        <p:spPr>
          <a:xfrm>
            <a:off x="685799" y="3502285"/>
            <a:ext cx="5664199" cy="9220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CC020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CC0202"/>
              </a:buClr>
              <a:buSzPts val="1800"/>
              <a:buChar char="•"/>
              <a:defRPr/>
            </a:lvl1pPr>
            <a:lvl2pPr marL="914400" lvl="1" indent="-342900" algn="l">
              <a:lnSpc>
                <a:spcPct val="100000"/>
              </a:lnSpc>
              <a:spcBef>
                <a:spcPts val="360"/>
              </a:spcBef>
              <a:spcAft>
                <a:spcPts val="0"/>
              </a:spcAft>
              <a:buClr>
                <a:srgbClr val="CC0202"/>
              </a:buClr>
              <a:buSzPts val="1800"/>
              <a:buChar char="–"/>
              <a:defRPr/>
            </a:lvl2pPr>
            <a:lvl3pPr marL="1371600" lvl="2" indent="-342900" algn="l">
              <a:lnSpc>
                <a:spcPct val="100000"/>
              </a:lnSpc>
              <a:spcBef>
                <a:spcPts val="360"/>
              </a:spcBef>
              <a:spcAft>
                <a:spcPts val="0"/>
              </a:spcAft>
              <a:buClr>
                <a:srgbClr val="CC0202"/>
              </a:buClr>
              <a:buSzPts val="1800"/>
              <a:buChar char="•"/>
              <a:defRPr/>
            </a:lvl3pPr>
            <a:lvl4pPr marL="1828800" lvl="3" indent="-342900" algn="l">
              <a:lnSpc>
                <a:spcPct val="100000"/>
              </a:lnSpc>
              <a:spcBef>
                <a:spcPts val="360"/>
              </a:spcBef>
              <a:spcAft>
                <a:spcPts val="0"/>
              </a:spcAft>
              <a:buClr>
                <a:srgbClr val="CC0202"/>
              </a:buClr>
              <a:buSzPts val="1800"/>
              <a:buChar char="–"/>
              <a:defRPr/>
            </a:lvl4pPr>
            <a:lvl5pPr marL="2286000" lvl="4" indent="-342900" algn="l">
              <a:lnSpc>
                <a:spcPct val="100000"/>
              </a:lnSpc>
              <a:spcBef>
                <a:spcPts val="360"/>
              </a:spcBef>
              <a:spcAft>
                <a:spcPts val="0"/>
              </a:spcAft>
              <a:buClr>
                <a:srgbClr val="CC020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CC020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CC0202"/>
              </a:buClr>
              <a:buSzPts val="1800"/>
              <a:buChar char="•"/>
              <a:defRPr/>
            </a:lvl1pPr>
            <a:lvl2pPr marL="914400" lvl="1" indent="-342900" algn="l">
              <a:lnSpc>
                <a:spcPct val="100000"/>
              </a:lnSpc>
              <a:spcBef>
                <a:spcPts val="360"/>
              </a:spcBef>
              <a:spcAft>
                <a:spcPts val="0"/>
              </a:spcAft>
              <a:buClr>
                <a:srgbClr val="CC0202"/>
              </a:buClr>
              <a:buSzPts val="1800"/>
              <a:buChar char="–"/>
              <a:defRPr/>
            </a:lvl2pPr>
            <a:lvl3pPr marL="1371600" lvl="2" indent="-342900" algn="l">
              <a:lnSpc>
                <a:spcPct val="100000"/>
              </a:lnSpc>
              <a:spcBef>
                <a:spcPts val="360"/>
              </a:spcBef>
              <a:spcAft>
                <a:spcPts val="0"/>
              </a:spcAft>
              <a:buClr>
                <a:srgbClr val="CC0202"/>
              </a:buClr>
              <a:buSzPts val="1800"/>
              <a:buChar char="•"/>
              <a:defRPr/>
            </a:lvl3pPr>
            <a:lvl4pPr marL="1828800" lvl="3" indent="-342900" algn="l">
              <a:lnSpc>
                <a:spcPct val="100000"/>
              </a:lnSpc>
              <a:spcBef>
                <a:spcPts val="360"/>
              </a:spcBef>
              <a:spcAft>
                <a:spcPts val="0"/>
              </a:spcAft>
              <a:buClr>
                <a:srgbClr val="CC0202"/>
              </a:buClr>
              <a:buSzPts val="1800"/>
              <a:buChar char="–"/>
              <a:defRPr/>
            </a:lvl4pPr>
            <a:lvl5pPr marL="2286000" lvl="4" indent="-342900" algn="l">
              <a:lnSpc>
                <a:spcPct val="100000"/>
              </a:lnSpc>
              <a:spcBef>
                <a:spcPts val="360"/>
              </a:spcBef>
              <a:spcAft>
                <a:spcPts val="0"/>
              </a:spcAft>
              <a:buClr>
                <a:srgbClr val="CC020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CC0202"/>
              </a:buClr>
              <a:buSzPts val="4000"/>
              <a:buFont typeface="Open Sans"/>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FFFFFF"/>
              </a:buClr>
              <a:buSzPts val="2000"/>
              <a:buNone/>
              <a:defRPr sz="2000">
                <a:solidFill>
                  <a:srgbClr val="FFFFFF"/>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0" name="Google Shape;2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CC020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CC0202"/>
              </a:buClr>
              <a:buSzPts val="1800"/>
              <a:buChar char="•"/>
              <a:defRPr/>
            </a:lvl1pPr>
            <a:lvl2pPr marL="914400" lvl="1" indent="-342900" algn="l">
              <a:lnSpc>
                <a:spcPct val="100000"/>
              </a:lnSpc>
              <a:spcBef>
                <a:spcPts val="360"/>
              </a:spcBef>
              <a:spcAft>
                <a:spcPts val="0"/>
              </a:spcAft>
              <a:buClr>
                <a:srgbClr val="CC0202"/>
              </a:buClr>
              <a:buSzPts val="1800"/>
              <a:buChar char="–"/>
              <a:defRPr/>
            </a:lvl2pPr>
            <a:lvl3pPr marL="1371600" lvl="2" indent="-342900" algn="l">
              <a:lnSpc>
                <a:spcPct val="100000"/>
              </a:lnSpc>
              <a:spcBef>
                <a:spcPts val="360"/>
              </a:spcBef>
              <a:spcAft>
                <a:spcPts val="0"/>
              </a:spcAft>
              <a:buClr>
                <a:srgbClr val="CC0202"/>
              </a:buClr>
              <a:buSzPts val="1800"/>
              <a:buChar char="•"/>
              <a:defRPr/>
            </a:lvl3pPr>
            <a:lvl4pPr marL="1828800" lvl="3" indent="-342900" algn="l">
              <a:lnSpc>
                <a:spcPct val="100000"/>
              </a:lnSpc>
              <a:spcBef>
                <a:spcPts val="360"/>
              </a:spcBef>
              <a:spcAft>
                <a:spcPts val="0"/>
              </a:spcAft>
              <a:buClr>
                <a:srgbClr val="CC0202"/>
              </a:buClr>
              <a:buSzPts val="1800"/>
              <a:buChar char="–"/>
              <a:defRPr/>
            </a:lvl4pPr>
            <a:lvl5pPr marL="2286000" lvl="4" indent="-342900" algn="l">
              <a:lnSpc>
                <a:spcPct val="100000"/>
              </a:lnSpc>
              <a:spcBef>
                <a:spcPts val="360"/>
              </a:spcBef>
              <a:spcAft>
                <a:spcPts val="0"/>
              </a:spcAft>
              <a:buClr>
                <a:srgbClr val="CC020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CC020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CC0202"/>
              </a:buClr>
              <a:buSzPts val="2800"/>
              <a:buChar char="•"/>
              <a:defRPr sz="2800"/>
            </a:lvl1pPr>
            <a:lvl2pPr marL="914400" lvl="1" indent="-381000" algn="l">
              <a:lnSpc>
                <a:spcPct val="100000"/>
              </a:lnSpc>
              <a:spcBef>
                <a:spcPts val="480"/>
              </a:spcBef>
              <a:spcAft>
                <a:spcPts val="0"/>
              </a:spcAft>
              <a:buClr>
                <a:srgbClr val="CC0202"/>
              </a:buClr>
              <a:buSzPts val="2400"/>
              <a:buChar char="–"/>
              <a:defRPr sz="2400"/>
            </a:lvl2pPr>
            <a:lvl3pPr marL="1371600" lvl="2" indent="-355600" algn="l">
              <a:lnSpc>
                <a:spcPct val="100000"/>
              </a:lnSpc>
              <a:spcBef>
                <a:spcPts val="400"/>
              </a:spcBef>
              <a:spcAft>
                <a:spcPts val="0"/>
              </a:spcAft>
              <a:buClr>
                <a:srgbClr val="CC0202"/>
              </a:buClr>
              <a:buSzPts val="2000"/>
              <a:buChar char="•"/>
              <a:defRPr sz="2000"/>
            </a:lvl3pPr>
            <a:lvl4pPr marL="1828800" lvl="3" indent="-342900" algn="l">
              <a:lnSpc>
                <a:spcPct val="100000"/>
              </a:lnSpc>
              <a:spcBef>
                <a:spcPts val="360"/>
              </a:spcBef>
              <a:spcAft>
                <a:spcPts val="0"/>
              </a:spcAft>
              <a:buClr>
                <a:srgbClr val="CC0202"/>
              </a:buClr>
              <a:buSzPts val="1800"/>
              <a:buChar char="–"/>
              <a:defRPr sz="1800"/>
            </a:lvl4pPr>
            <a:lvl5pPr marL="2286000" lvl="4" indent="-342900" algn="l">
              <a:lnSpc>
                <a:spcPct val="100000"/>
              </a:lnSpc>
              <a:spcBef>
                <a:spcPts val="360"/>
              </a:spcBef>
              <a:spcAft>
                <a:spcPts val="0"/>
              </a:spcAft>
              <a:buClr>
                <a:srgbClr val="CC020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CC0202"/>
              </a:buClr>
              <a:buSzPts val="2800"/>
              <a:buChar char="•"/>
              <a:defRPr sz="2800"/>
            </a:lvl1pPr>
            <a:lvl2pPr marL="914400" lvl="1" indent="-381000" algn="l">
              <a:lnSpc>
                <a:spcPct val="100000"/>
              </a:lnSpc>
              <a:spcBef>
                <a:spcPts val="480"/>
              </a:spcBef>
              <a:spcAft>
                <a:spcPts val="0"/>
              </a:spcAft>
              <a:buClr>
                <a:srgbClr val="CC0202"/>
              </a:buClr>
              <a:buSzPts val="2400"/>
              <a:buChar char="–"/>
              <a:defRPr sz="2400"/>
            </a:lvl2pPr>
            <a:lvl3pPr marL="1371600" lvl="2" indent="-355600" algn="l">
              <a:lnSpc>
                <a:spcPct val="100000"/>
              </a:lnSpc>
              <a:spcBef>
                <a:spcPts val="400"/>
              </a:spcBef>
              <a:spcAft>
                <a:spcPts val="0"/>
              </a:spcAft>
              <a:buClr>
                <a:srgbClr val="CC0202"/>
              </a:buClr>
              <a:buSzPts val="2000"/>
              <a:buChar char="•"/>
              <a:defRPr sz="2000"/>
            </a:lvl3pPr>
            <a:lvl4pPr marL="1828800" lvl="3" indent="-342900" algn="l">
              <a:lnSpc>
                <a:spcPct val="100000"/>
              </a:lnSpc>
              <a:spcBef>
                <a:spcPts val="360"/>
              </a:spcBef>
              <a:spcAft>
                <a:spcPts val="0"/>
              </a:spcAft>
              <a:buClr>
                <a:srgbClr val="CC0202"/>
              </a:buClr>
              <a:buSzPts val="1800"/>
              <a:buChar char="–"/>
              <a:defRPr sz="1800"/>
            </a:lvl4pPr>
            <a:lvl5pPr marL="2286000" lvl="4" indent="-342900" algn="l">
              <a:lnSpc>
                <a:spcPct val="100000"/>
              </a:lnSpc>
              <a:spcBef>
                <a:spcPts val="360"/>
              </a:spcBef>
              <a:spcAft>
                <a:spcPts val="0"/>
              </a:spcAft>
              <a:buClr>
                <a:srgbClr val="CC020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CC020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CC0202"/>
              </a:buClr>
              <a:buSzPts val="40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CC0202"/>
              </a:buClr>
              <a:buSzPts val="2000"/>
              <a:buNone/>
              <a:defRPr sz="2000" b="1"/>
            </a:lvl1pPr>
            <a:lvl2pPr marL="914400" lvl="1" indent="-228600" algn="l">
              <a:lnSpc>
                <a:spcPct val="100000"/>
              </a:lnSpc>
              <a:spcBef>
                <a:spcPts val="400"/>
              </a:spcBef>
              <a:spcAft>
                <a:spcPts val="0"/>
              </a:spcAft>
              <a:buClr>
                <a:srgbClr val="CC0202"/>
              </a:buClr>
              <a:buSzPts val="2000"/>
              <a:buNone/>
              <a:defRPr sz="2000" b="1"/>
            </a:lvl2pPr>
            <a:lvl3pPr marL="1371600" lvl="2" indent="-228600" algn="l">
              <a:lnSpc>
                <a:spcPct val="100000"/>
              </a:lnSpc>
              <a:spcBef>
                <a:spcPts val="360"/>
              </a:spcBef>
              <a:spcAft>
                <a:spcPts val="0"/>
              </a:spcAft>
              <a:buClr>
                <a:srgbClr val="CC0202"/>
              </a:buClr>
              <a:buSzPts val="1800"/>
              <a:buNone/>
              <a:defRPr sz="1800" b="1"/>
            </a:lvl3pPr>
            <a:lvl4pPr marL="1828800" lvl="3" indent="-228600" algn="l">
              <a:lnSpc>
                <a:spcPct val="100000"/>
              </a:lnSpc>
              <a:spcBef>
                <a:spcPts val="320"/>
              </a:spcBef>
              <a:spcAft>
                <a:spcPts val="0"/>
              </a:spcAft>
              <a:buClr>
                <a:srgbClr val="CC0202"/>
              </a:buClr>
              <a:buSzPts val="1600"/>
              <a:buNone/>
              <a:defRPr sz="1600" b="1"/>
            </a:lvl4pPr>
            <a:lvl5pPr marL="2286000" lvl="4" indent="-228600" algn="l">
              <a:lnSpc>
                <a:spcPct val="100000"/>
              </a:lnSpc>
              <a:spcBef>
                <a:spcPts val="320"/>
              </a:spcBef>
              <a:spcAft>
                <a:spcPts val="0"/>
              </a:spcAft>
              <a:buClr>
                <a:srgbClr val="CC020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CC0202"/>
              </a:buClr>
              <a:buSzPts val="2400"/>
              <a:buChar char="•"/>
              <a:defRPr sz="2400"/>
            </a:lvl1pPr>
            <a:lvl2pPr marL="914400" lvl="1" indent="-355600" algn="l">
              <a:lnSpc>
                <a:spcPct val="100000"/>
              </a:lnSpc>
              <a:spcBef>
                <a:spcPts val="400"/>
              </a:spcBef>
              <a:spcAft>
                <a:spcPts val="0"/>
              </a:spcAft>
              <a:buClr>
                <a:srgbClr val="CC0202"/>
              </a:buClr>
              <a:buSzPts val="2000"/>
              <a:buChar char="–"/>
              <a:defRPr sz="2000"/>
            </a:lvl2pPr>
            <a:lvl3pPr marL="1371600" lvl="2" indent="-342900" algn="l">
              <a:lnSpc>
                <a:spcPct val="100000"/>
              </a:lnSpc>
              <a:spcBef>
                <a:spcPts val="360"/>
              </a:spcBef>
              <a:spcAft>
                <a:spcPts val="0"/>
              </a:spcAft>
              <a:buClr>
                <a:srgbClr val="CC0202"/>
              </a:buClr>
              <a:buSzPts val="1800"/>
              <a:buChar char="•"/>
              <a:defRPr sz="1800"/>
            </a:lvl3pPr>
            <a:lvl4pPr marL="1828800" lvl="3" indent="-330200" algn="l">
              <a:lnSpc>
                <a:spcPct val="100000"/>
              </a:lnSpc>
              <a:spcBef>
                <a:spcPts val="320"/>
              </a:spcBef>
              <a:spcAft>
                <a:spcPts val="0"/>
              </a:spcAft>
              <a:buClr>
                <a:srgbClr val="CC0202"/>
              </a:buClr>
              <a:buSzPts val="1600"/>
              <a:buChar char="–"/>
              <a:defRPr sz="1600"/>
            </a:lvl4pPr>
            <a:lvl5pPr marL="2286000" lvl="4" indent="-330200" algn="l">
              <a:lnSpc>
                <a:spcPct val="100000"/>
              </a:lnSpc>
              <a:spcBef>
                <a:spcPts val="320"/>
              </a:spcBef>
              <a:spcAft>
                <a:spcPts val="0"/>
              </a:spcAft>
              <a:buClr>
                <a:srgbClr val="CC020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CC0202"/>
              </a:buClr>
              <a:buSzPts val="2000"/>
              <a:buNone/>
              <a:defRPr sz="2000" b="1"/>
            </a:lvl1pPr>
            <a:lvl2pPr marL="914400" lvl="1" indent="-228600" algn="l">
              <a:lnSpc>
                <a:spcPct val="100000"/>
              </a:lnSpc>
              <a:spcBef>
                <a:spcPts val="400"/>
              </a:spcBef>
              <a:spcAft>
                <a:spcPts val="0"/>
              </a:spcAft>
              <a:buClr>
                <a:srgbClr val="CC0202"/>
              </a:buClr>
              <a:buSzPts val="2000"/>
              <a:buNone/>
              <a:defRPr sz="2000" b="1"/>
            </a:lvl2pPr>
            <a:lvl3pPr marL="1371600" lvl="2" indent="-228600" algn="l">
              <a:lnSpc>
                <a:spcPct val="100000"/>
              </a:lnSpc>
              <a:spcBef>
                <a:spcPts val="360"/>
              </a:spcBef>
              <a:spcAft>
                <a:spcPts val="0"/>
              </a:spcAft>
              <a:buClr>
                <a:srgbClr val="CC0202"/>
              </a:buClr>
              <a:buSzPts val="1800"/>
              <a:buNone/>
              <a:defRPr sz="1800" b="1"/>
            </a:lvl3pPr>
            <a:lvl4pPr marL="1828800" lvl="3" indent="-228600" algn="l">
              <a:lnSpc>
                <a:spcPct val="100000"/>
              </a:lnSpc>
              <a:spcBef>
                <a:spcPts val="320"/>
              </a:spcBef>
              <a:spcAft>
                <a:spcPts val="0"/>
              </a:spcAft>
              <a:buClr>
                <a:srgbClr val="CC0202"/>
              </a:buClr>
              <a:buSzPts val="1600"/>
              <a:buNone/>
              <a:defRPr sz="1600" b="1"/>
            </a:lvl4pPr>
            <a:lvl5pPr marL="2286000" lvl="4" indent="-228600" algn="l">
              <a:lnSpc>
                <a:spcPct val="100000"/>
              </a:lnSpc>
              <a:spcBef>
                <a:spcPts val="320"/>
              </a:spcBef>
              <a:spcAft>
                <a:spcPts val="0"/>
              </a:spcAft>
              <a:buClr>
                <a:srgbClr val="CC020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CC0202"/>
              </a:buClr>
              <a:buSzPts val="2400"/>
              <a:buChar char="•"/>
              <a:defRPr sz="2400"/>
            </a:lvl1pPr>
            <a:lvl2pPr marL="914400" lvl="1" indent="-355600" algn="l">
              <a:lnSpc>
                <a:spcPct val="100000"/>
              </a:lnSpc>
              <a:spcBef>
                <a:spcPts val="400"/>
              </a:spcBef>
              <a:spcAft>
                <a:spcPts val="0"/>
              </a:spcAft>
              <a:buClr>
                <a:srgbClr val="CC0202"/>
              </a:buClr>
              <a:buSzPts val="2000"/>
              <a:buChar char="–"/>
              <a:defRPr sz="2000"/>
            </a:lvl2pPr>
            <a:lvl3pPr marL="1371600" lvl="2" indent="-342900" algn="l">
              <a:lnSpc>
                <a:spcPct val="100000"/>
              </a:lnSpc>
              <a:spcBef>
                <a:spcPts val="360"/>
              </a:spcBef>
              <a:spcAft>
                <a:spcPts val="0"/>
              </a:spcAft>
              <a:buClr>
                <a:srgbClr val="CC0202"/>
              </a:buClr>
              <a:buSzPts val="1800"/>
              <a:buChar char="•"/>
              <a:defRPr sz="1800"/>
            </a:lvl3pPr>
            <a:lvl4pPr marL="1828800" lvl="3" indent="-330200" algn="l">
              <a:lnSpc>
                <a:spcPct val="100000"/>
              </a:lnSpc>
              <a:spcBef>
                <a:spcPts val="320"/>
              </a:spcBef>
              <a:spcAft>
                <a:spcPts val="0"/>
              </a:spcAft>
              <a:buClr>
                <a:srgbClr val="CC0202"/>
              </a:buClr>
              <a:buSzPts val="1600"/>
              <a:buChar char="–"/>
              <a:defRPr sz="1600"/>
            </a:lvl4pPr>
            <a:lvl5pPr marL="2286000" lvl="4" indent="-330200" algn="l">
              <a:lnSpc>
                <a:spcPct val="100000"/>
              </a:lnSpc>
              <a:spcBef>
                <a:spcPts val="320"/>
              </a:spcBef>
              <a:spcAft>
                <a:spcPts val="0"/>
              </a:spcAft>
              <a:buClr>
                <a:srgbClr val="CC020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CC0202"/>
              </a:buClr>
              <a:buSzPts val="2000"/>
              <a:buFont typeface="Open Sans"/>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CC0202"/>
              </a:buClr>
              <a:buSzPts val="3200"/>
              <a:buChar char="•"/>
              <a:defRPr sz="3200"/>
            </a:lvl1pPr>
            <a:lvl2pPr marL="914400" lvl="1" indent="-406400" algn="l">
              <a:lnSpc>
                <a:spcPct val="100000"/>
              </a:lnSpc>
              <a:spcBef>
                <a:spcPts val="560"/>
              </a:spcBef>
              <a:spcAft>
                <a:spcPts val="0"/>
              </a:spcAft>
              <a:buClr>
                <a:srgbClr val="CC0202"/>
              </a:buClr>
              <a:buSzPts val="2800"/>
              <a:buChar char="–"/>
              <a:defRPr sz="2800"/>
            </a:lvl2pPr>
            <a:lvl3pPr marL="1371600" lvl="2" indent="-381000" algn="l">
              <a:lnSpc>
                <a:spcPct val="100000"/>
              </a:lnSpc>
              <a:spcBef>
                <a:spcPts val="480"/>
              </a:spcBef>
              <a:spcAft>
                <a:spcPts val="0"/>
              </a:spcAft>
              <a:buClr>
                <a:srgbClr val="CC0202"/>
              </a:buClr>
              <a:buSzPts val="2400"/>
              <a:buChar char="•"/>
              <a:defRPr sz="2400"/>
            </a:lvl3pPr>
            <a:lvl4pPr marL="1828800" lvl="3" indent="-355600" algn="l">
              <a:lnSpc>
                <a:spcPct val="100000"/>
              </a:lnSpc>
              <a:spcBef>
                <a:spcPts val="400"/>
              </a:spcBef>
              <a:spcAft>
                <a:spcPts val="0"/>
              </a:spcAft>
              <a:buClr>
                <a:srgbClr val="CC0202"/>
              </a:buClr>
              <a:buSzPts val="2000"/>
              <a:buChar char="–"/>
              <a:defRPr sz="2000"/>
            </a:lvl4pPr>
            <a:lvl5pPr marL="2286000" lvl="4" indent="-355600" algn="l">
              <a:lnSpc>
                <a:spcPct val="100000"/>
              </a:lnSpc>
              <a:spcBef>
                <a:spcPts val="400"/>
              </a:spcBef>
              <a:spcAft>
                <a:spcPts val="0"/>
              </a:spcAft>
              <a:buClr>
                <a:srgbClr val="CC0202"/>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CC0202"/>
              </a:buClr>
              <a:buSzPts val="1400"/>
              <a:buNone/>
              <a:defRPr sz="1400"/>
            </a:lvl1pPr>
            <a:lvl2pPr marL="914400" lvl="1" indent="-228600" algn="l">
              <a:lnSpc>
                <a:spcPct val="100000"/>
              </a:lnSpc>
              <a:spcBef>
                <a:spcPts val="240"/>
              </a:spcBef>
              <a:spcAft>
                <a:spcPts val="0"/>
              </a:spcAft>
              <a:buClr>
                <a:srgbClr val="CC0202"/>
              </a:buClr>
              <a:buSzPts val="1200"/>
              <a:buNone/>
              <a:defRPr sz="1200"/>
            </a:lvl2pPr>
            <a:lvl3pPr marL="1371600" lvl="2" indent="-228600" algn="l">
              <a:lnSpc>
                <a:spcPct val="100000"/>
              </a:lnSpc>
              <a:spcBef>
                <a:spcPts val="200"/>
              </a:spcBef>
              <a:spcAft>
                <a:spcPts val="0"/>
              </a:spcAft>
              <a:buClr>
                <a:srgbClr val="CC0202"/>
              </a:buClr>
              <a:buSzPts val="1000"/>
              <a:buNone/>
              <a:defRPr sz="1000"/>
            </a:lvl3pPr>
            <a:lvl4pPr marL="1828800" lvl="3" indent="-228600" algn="l">
              <a:lnSpc>
                <a:spcPct val="100000"/>
              </a:lnSpc>
              <a:spcBef>
                <a:spcPts val="180"/>
              </a:spcBef>
              <a:spcAft>
                <a:spcPts val="0"/>
              </a:spcAft>
              <a:buClr>
                <a:srgbClr val="CC0202"/>
              </a:buClr>
              <a:buSzPts val="900"/>
              <a:buNone/>
              <a:defRPr sz="900"/>
            </a:lvl4pPr>
            <a:lvl5pPr marL="2286000" lvl="4" indent="-228600" algn="l">
              <a:lnSpc>
                <a:spcPct val="100000"/>
              </a:lnSpc>
              <a:spcBef>
                <a:spcPts val="180"/>
              </a:spcBef>
              <a:spcAft>
                <a:spcPts val="0"/>
              </a:spcAft>
              <a:buClr>
                <a:srgbClr val="CC0202"/>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CC0202"/>
              </a:buClr>
              <a:buSzPts val="2000"/>
              <a:buFont typeface="Open Sans"/>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1792288" y="612775"/>
            <a:ext cx="5486400" cy="4114800"/>
          </a:xfrm>
          <a:prstGeom prst="rect">
            <a:avLst/>
          </a:prstGeom>
          <a:noFill/>
          <a:ln>
            <a:noFill/>
          </a:ln>
        </p:spPr>
      </p:sp>
      <p:sp>
        <p:nvSpPr>
          <p:cNvPr id="64" name="Google Shape;64;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CC0202"/>
              </a:buClr>
              <a:buSzPts val="1400"/>
              <a:buNone/>
              <a:defRPr sz="1400"/>
            </a:lvl1pPr>
            <a:lvl2pPr marL="914400" lvl="1" indent="-228600" algn="l">
              <a:lnSpc>
                <a:spcPct val="100000"/>
              </a:lnSpc>
              <a:spcBef>
                <a:spcPts val="240"/>
              </a:spcBef>
              <a:spcAft>
                <a:spcPts val="0"/>
              </a:spcAft>
              <a:buClr>
                <a:srgbClr val="CC0202"/>
              </a:buClr>
              <a:buSzPts val="1200"/>
              <a:buNone/>
              <a:defRPr sz="1200"/>
            </a:lvl2pPr>
            <a:lvl3pPr marL="1371600" lvl="2" indent="-228600" algn="l">
              <a:lnSpc>
                <a:spcPct val="100000"/>
              </a:lnSpc>
              <a:spcBef>
                <a:spcPts val="200"/>
              </a:spcBef>
              <a:spcAft>
                <a:spcPts val="0"/>
              </a:spcAft>
              <a:buClr>
                <a:srgbClr val="CC0202"/>
              </a:buClr>
              <a:buSzPts val="1000"/>
              <a:buNone/>
              <a:defRPr sz="1000"/>
            </a:lvl3pPr>
            <a:lvl4pPr marL="1828800" lvl="3" indent="-228600" algn="l">
              <a:lnSpc>
                <a:spcPct val="100000"/>
              </a:lnSpc>
              <a:spcBef>
                <a:spcPts val="180"/>
              </a:spcBef>
              <a:spcAft>
                <a:spcPts val="0"/>
              </a:spcAft>
              <a:buClr>
                <a:srgbClr val="CC0202"/>
              </a:buClr>
              <a:buSzPts val="900"/>
              <a:buNone/>
              <a:defRPr sz="900"/>
            </a:lvl4pPr>
            <a:lvl5pPr marL="2286000" lvl="4" indent="-228600" algn="l">
              <a:lnSpc>
                <a:spcPct val="100000"/>
              </a:lnSpc>
              <a:spcBef>
                <a:spcPts val="180"/>
              </a:spcBef>
              <a:spcAft>
                <a:spcPts val="0"/>
              </a:spcAft>
              <a:buClr>
                <a:srgbClr val="CC0202"/>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CC0202"/>
              </a:buClr>
              <a:buSzPts val="4000"/>
              <a:buFont typeface="Open Sans"/>
              <a:buNone/>
              <a:defRPr sz="4000" b="1" i="0" u="none" strike="noStrike" cap="none">
                <a:solidFill>
                  <a:srgbClr val="CC020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CC0202"/>
              </a:buClr>
              <a:buSzPts val="3200"/>
              <a:buFont typeface="Arial"/>
              <a:buChar char="•"/>
              <a:defRPr sz="3200" b="0" i="0" u="none" strike="noStrike" cap="none">
                <a:solidFill>
                  <a:srgbClr val="CC0202"/>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CC0202"/>
              </a:buClr>
              <a:buSzPts val="2800"/>
              <a:buFont typeface="Arial"/>
              <a:buChar char="–"/>
              <a:defRPr sz="2800" b="0" i="0" u="none" strike="noStrike" cap="none">
                <a:solidFill>
                  <a:srgbClr val="CC0202"/>
                </a:solidFill>
                <a:latin typeface="Open Sans"/>
                <a:ea typeface="Open Sans"/>
                <a:cs typeface="Open Sans"/>
                <a:sym typeface="Open Sans"/>
              </a:defRPr>
            </a:lvl2pPr>
            <a:lvl3pPr marL="1371600" marR="0" lvl="2" indent="-381000" algn="l" rtl="0">
              <a:lnSpc>
                <a:spcPct val="100000"/>
              </a:lnSpc>
              <a:spcBef>
                <a:spcPts val="480"/>
              </a:spcBef>
              <a:spcAft>
                <a:spcPts val="0"/>
              </a:spcAft>
              <a:buClr>
                <a:srgbClr val="CC0202"/>
              </a:buClr>
              <a:buSzPts val="2400"/>
              <a:buFont typeface="Arial"/>
              <a:buChar char="•"/>
              <a:defRPr sz="2400" b="0" i="0" u="none" strike="noStrike" cap="none">
                <a:solidFill>
                  <a:srgbClr val="CC0202"/>
                </a:solidFill>
                <a:latin typeface="Open Sans"/>
                <a:ea typeface="Open Sans"/>
                <a:cs typeface="Open Sans"/>
                <a:sym typeface="Open Sans"/>
              </a:defRPr>
            </a:lvl3pPr>
            <a:lvl4pPr marL="1828800" marR="0" lvl="3" indent="-355600" algn="l" rtl="0">
              <a:lnSpc>
                <a:spcPct val="100000"/>
              </a:lnSpc>
              <a:spcBef>
                <a:spcPts val="400"/>
              </a:spcBef>
              <a:spcAft>
                <a:spcPts val="0"/>
              </a:spcAft>
              <a:buClr>
                <a:srgbClr val="CC0202"/>
              </a:buClr>
              <a:buSzPts val="2000"/>
              <a:buFont typeface="Arial"/>
              <a:buChar char="–"/>
              <a:defRPr sz="2000" b="0" i="0" u="none" strike="noStrike" cap="none">
                <a:solidFill>
                  <a:srgbClr val="CC0202"/>
                </a:solidFill>
                <a:latin typeface="Open Sans"/>
                <a:ea typeface="Open Sans"/>
                <a:cs typeface="Open Sans"/>
                <a:sym typeface="Open Sans"/>
              </a:defRPr>
            </a:lvl4pPr>
            <a:lvl5pPr marL="2286000" marR="0" lvl="4" indent="-355600" algn="l" rtl="0">
              <a:lnSpc>
                <a:spcPct val="100000"/>
              </a:lnSpc>
              <a:spcBef>
                <a:spcPts val="400"/>
              </a:spcBef>
              <a:spcAft>
                <a:spcPts val="0"/>
              </a:spcAft>
              <a:buClr>
                <a:srgbClr val="CC0202"/>
              </a:buClr>
              <a:buSzPts val="2000"/>
              <a:buFont typeface="Arial"/>
              <a:buChar char="»"/>
              <a:defRPr sz="2000" b="0" i="0" u="none" strike="noStrike" cap="none">
                <a:solidFill>
                  <a:srgbClr val="CC020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0"/>
          <p:cNvPicPr preferRelativeResize="0"/>
          <p:nvPr/>
        </p:nvPicPr>
        <p:blipFill rotWithShape="1">
          <a:blip r:embed="rId13">
            <a:alphaModFix/>
          </a:blip>
          <a:srcRect/>
          <a:stretch/>
        </p:blipFill>
        <p:spPr>
          <a:xfrm>
            <a:off x="5791612" y="6308725"/>
            <a:ext cx="2895188" cy="3343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1863710"/>
            <a:ext cx="5367590" cy="148437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CC0202"/>
              </a:buClr>
              <a:buSzPct val="100000"/>
              <a:buFont typeface="Open Sans"/>
              <a:buNone/>
            </a:pPr>
            <a:r>
              <a:rPr lang="en-US"/>
              <a:t>FY24 Academic Affairs Budget Presentation</a:t>
            </a:r>
            <a:endParaRPr/>
          </a:p>
        </p:txBody>
      </p:sp>
      <p:sp>
        <p:nvSpPr>
          <p:cNvPr id="85" name="Google Shape;85;p1"/>
          <p:cNvSpPr txBox="1">
            <a:spLocks noGrp="1"/>
          </p:cNvSpPr>
          <p:nvPr>
            <p:ph type="subTitle" idx="1"/>
          </p:nvPr>
        </p:nvSpPr>
        <p:spPr>
          <a:xfrm>
            <a:off x="685800" y="3762507"/>
            <a:ext cx="6400800" cy="94184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dirty="0">
                <a:solidFill>
                  <a:schemeClr val="dk1"/>
                </a:solidFill>
              </a:rPr>
              <a:t>University Budget Committee</a:t>
            </a:r>
            <a:endParaRPr dirty="0"/>
          </a:p>
          <a:p>
            <a:pPr marL="0" lvl="0" indent="0" algn="l" rtl="0">
              <a:lnSpc>
                <a:spcPct val="100000"/>
              </a:lnSpc>
              <a:spcBef>
                <a:spcPts val="480"/>
              </a:spcBef>
              <a:spcAft>
                <a:spcPts val="0"/>
              </a:spcAft>
              <a:buClr>
                <a:schemeClr val="dk1"/>
              </a:buClr>
              <a:buSzPts val="2400"/>
              <a:buNone/>
            </a:pPr>
            <a:r>
              <a:rPr lang="en-US" dirty="0">
                <a:solidFill>
                  <a:schemeClr val="dk1"/>
                </a:solidFill>
              </a:rPr>
              <a:t>May 17,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CC0202"/>
              </a:buClr>
              <a:buSzPts val="4000"/>
              <a:buFont typeface="Open Sans"/>
              <a:buNone/>
            </a:pPr>
            <a:r>
              <a:rPr lang="en-US"/>
              <a:t>INDEX 9: FOUNDATION FUNDS</a:t>
            </a:r>
            <a:endParaRPr/>
          </a:p>
        </p:txBody>
      </p:sp>
      <p:sp>
        <p:nvSpPr>
          <p:cNvPr id="147" name="Google Shape;147;p10"/>
          <p:cNvSpPr txBox="1">
            <a:spLocks noGrp="1"/>
          </p:cNvSpPr>
          <p:nvPr>
            <p:ph type="body" idx="1"/>
          </p:nvPr>
        </p:nvSpPr>
        <p:spPr>
          <a:xfrm>
            <a:off x="1068571" y="1440415"/>
            <a:ext cx="7006857" cy="4219614"/>
          </a:xfrm>
          <a:prstGeom prst="rect">
            <a:avLst/>
          </a:prstGeom>
          <a:noFill/>
          <a:ln>
            <a:noFill/>
          </a:ln>
        </p:spPr>
        <p:txBody>
          <a:bodyPr spcFirstLastPara="1" wrap="square" lIns="91425" tIns="45700" rIns="91425" bIns="45700" anchor="t" anchorCtr="0">
            <a:normAutofit/>
          </a:bodyPr>
          <a:lstStyle/>
          <a:p>
            <a:pPr marL="457200" lvl="1" indent="0" algn="l" rtl="0">
              <a:lnSpc>
                <a:spcPct val="100000"/>
              </a:lnSpc>
              <a:spcBef>
                <a:spcPts val="0"/>
              </a:spcBef>
              <a:spcAft>
                <a:spcPts val="0"/>
              </a:spcAft>
              <a:buClr>
                <a:srgbClr val="CC0202"/>
              </a:buClr>
              <a:buSzPts val="1800"/>
              <a:buNone/>
            </a:pPr>
            <a:endParaRPr sz="1800">
              <a:solidFill>
                <a:schemeClr val="dk1"/>
              </a:solidFill>
            </a:endParaRPr>
          </a:p>
          <a:p>
            <a:pPr marL="742950" lvl="1" indent="-171450" algn="l" rtl="0">
              <a:lnSpc>
                <a:spcPct val="100000"/>
              </a:lnSpc>
              <a:spcBef>
                <a:spcPts val="360"/>
              </a:spcBef>
              <a:spcAft>
                <a:spcPts val="0"/>
              </a:spcAft>
              <a:buClr>
                <a:srgbClr val="CC0202"/>
              </a:buClr>
              <a:buSzPts val="1800"/>
              <a:buNone/>
            </a:pPr>
            <a:endParaRPr sz="1800">
              <a:solidFill>
                <a:schemeClr val="dk1"/>
              </a:solidFill>
            </a:endParaRPr>
          </a:p>
          <a:p>
            <a:pPr marL="342900" lvl="0" indent="-342900" algn="l" rtl="0">
              <a:lnSpc>
                <a:spcPct val="100000"/>
              </a:lnSpc>
              <a:spcBef>
                <a:spcPts val="360"/>
              </a:spcBef>
              <a:spcAft>
                <a:spcPts val="0"/>
              </a:spcAft>
              <a:buClr>
                <a:schemeClr val="dk1"/>
              </a:buClr>
              <a:buSzPts val="1800"/>
              <a:buChar char="•"/>
            </a:pPr>
            <a:r>
              <a:rPr lang="en-US" sz="1800">
                <a:solidFill>
                  <a:schemeClr val="dk1"/>
                </a:solidFill>
              </a:rPr>
              <a:t>10 Faculty Grants Awarded in FY22 totaling $55,000</a:t>
            </a:r>
            <a:endParaRPr/>
          </a:p>
          <a:p>
            <a:pPr marL="342900" lvl="0" indent="-228600" algn="l" rtl="0">
              <a:lnSpc>
                <a:spcPct val="100000"/>
              </a:lnSpc>
              <a:spcBef>
                <a:spcPts val="360"/>
              </a:spcBef>
              <a:spcAft>
                <a:spcPts val="0"/>
              </a:spcAft>
              <a:buClr>
                <a:srgbClr val="CC0202"/>
              </a:buClr>
              <a:buSzPts val="1800"/>
              <a:buNone/>
            </a:pPr>
            <a:endParaRPr sz="1800">
              <a:solidFill>
                <a:schemeClr val="dk1"/>
              </a:solidFill>
            </a:endParaRPr>
          </a:p>
          <a:p>
            <a:pPr marL="342900" lvl="0" indent="-342900" algn="l" rtl="0">
              <a:lnSpc>
                <a:spcPct val="100000"/>
              </a:lnSpc>
              <a:spcBef>
                <a:spcPts val="360"/>
              </a:spcBef>
              <a:spcAft>
                <a:spcPts val="0"/>
              </a:spcAft>
              <a:buClr>
                <a:schemeClr val="dk1"/>
              </a:buClr>
              <a:buSzPts val="1800"/>
              <a:buChar char="•"/>
            </a:pPr>
            <a:r>
              <a:rPr lang="en-US" sz="1800">
                <a:solidFill>
                  <a:schemeClr val="dk1"/>
                </a:solidFill>
              </a:rPr>
              <a:t>277 AA Endowments w/ market value of $27.2M as of 6/30/22</a:t>
            </a:r>
            <a:endParaRPr/>
          </a:p>
          <a:p>
            <a:pPr marL="342900" lvl="0" indent="-228600" algn="l" rtl="0">
              <a:lnSpc>
                <a:spcPct val="100000"/>
              </a:lnSpc>
              <a:spcBef>
                <a:spcPts val="360"/>
              </a:spcBef>
              <a:spcAft>
                <a:spcPts val="0"/>
              </a:spcAft>
              <a:buClr>
                <a:srgbClr val="CC0202"/>
              </a:buClr>
              <a:buSzPts val="1800"/>
              <a:buNone/>
            </a:pPr>
            <a:endParaRPr sz="1800">
              <a:solidFill>
                <a:schemeClr val="dk1"/>
              </a:solidFill>
            </a:endParaRPr>
          </a:p>
          <a:p>
            <a:pPr marL="342900" lvl="0" indent="-342900" algn="l" rtl="0">
              <a:lnSpc>
                <a:spcPct val="100000"/>
              </a:lnSpc>
              <a:spcBef>
                <a:spcPts val="360"/>
              </a:spcBef>
              <a:spcAft>
                <a:spcPts val="0"/>
              </a:spcAft>
              <a:buClr>
                <a:schemeClr val="dk1"/>
              </a:buClr>
              <a:buSzPts val="1800"/>
              <a:buChar char="•"/>
            </a:pPr>
            <a:r>
              <a:rPr lang="en-US" sz="1800">
                <a:solidFill>
                  <a:schemeClr val="dk1"/>
                </a:solidFill>
              </a:rPr>
              <a:t>5,434 Gifts totaling $4,696,454 in FY22 that directly support/advance Academic Programs</a:t>
            </a:r>
            <a:endParaRPr/>
          </a:p>
          <a:p>
            <a:pPr marL="742950" lvl="1" indent="-285750" algn="l" rtl="0">
              <a:lnSpc>
                <a:spcPct val="100000"/>
              </a:lnSpc>
              <a:spcBef>
                <a:spcPts val="360"/>
              </a:spcBef>
              <a:spcAft>
                <a:spcPts val="0"/>
              </a:spcAft>
              <a:buClr>
                <a:schemeClr val="dk1"/>
              </a:buClr>
              <a:buSzPts val="1800"/>
              <a:buChar char="–"/>
            </a:pPr>
            <a:r>
              <a:rPr lang="en-US" sz="1800">
                <a:solidFill>
                  <a:schemeClr val="dk1"/>
                </a:solidFill>
              </a:rPr>
              <a:t>Includes $1,425,334 of academic endowment gifts</a:t>
            </a:r>
            <a:endParaRPr/>
          </a:p>
          <a:p>
            <a:pPr marL="342900" lvl="0" indent="-203200" algn="l" rtl="0">
              <a:lnSpc>
                <a:spcPct val="100000"/>
              </a:lnSpc>
              <a:spcBef>
                <a:spcPts val="440"/>
              </a:spcBef>
              <a:spcAft>
                <a:spcPts val="0"/>
              </a:spcAft>
              <a:buClr>
                <a:srgbClr val="CC0202"/>
              </a:buClr>
              <a:buSzPts val="2200"/>
              <a:buNone/>
            </a:pPr>
            <a:endParaRPr sz="2200">
              <a:solidFill>
                <a:schemeClr val="dk1"/>
              </a:solidFill>
            </a:endParaRPr>
          </a:p>
          <a:p>
            <a:pPr marL="57150" lvl="0" indent="0" algn="l" rtl="0">
              <a:lnSpc>
                <a:spcPct val="100000"/>
              </a:lnSpc>
              <a:spcBef>
                <a:spcPts val="360"/>
              </a:spcBef>
              <a:spcAft>
                <a:spcPts val="0"/>
              </a:spcAft>
              <a:buClr>
                <a:srgbClr val="CC0202"/>
              </a:buClr>
              <a:buSzPts val="1800"/>
              <a:buNone/>
            </a:pPr>
            <a:endParaRPr sz="1800">
              <a:solidFill>
                <a:schemeClr val="dk1"/>
              </a:solidFill>
            </a:endParaRPr>
          </a:p>
          <a:p>
            <a:pPr marL="342900" lvl="0" indent="-228600" algn="l" rtl="0">
              <a:lnSpc>
                <a:spcPct val="100000"/>
              </a:lnSpc>
              <a:spcBef>
                <a:spcPts val="360"/>
              </a:spcBef>
              <a:spcAft>
                <a:spcPts val="0"/>
              </a:spcAft>
              <a:buClr>
                <a:srgbClr val="CC0202"/>
              </a:buClr>
              <a:buSzPts val="1800"/>
              <a:buNone/>
            </a:pP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title"/>
          </p:nvPr>
        </p:nvSpPr>
        <p:spPr>
          <a:xfrm>
            <a:off x="180621" y="274638"/>
            <a:ext cx="8748889"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CC0202"/>
              </a:buClr>
              <a:buSzPct val="100000"/>
              <a:buFont typeface="Open Sans"/>
              <a:buNone/>
            </a:pPr>
            <a:r>
              <a:rPr lang="en-US"/>
              <a:t>2023-2025 OPERATING </a:t>
            </a:r>
            <a:br>
              <a:rPr lang="en-US"/>
            </a:br>
            <a:r>
              <a:rPr lang="en-US"/>
              <a:t>BUDGET APPROPRIATIONS</a:t>
            </a:r>
            <a:endParaRPr/>
          </a:p>
        </p:txBody>
      </p:sp>
      <p:sp>
        <p:nvSpPr>
          <p:cNvPr id="153" name="Google Shape;153;p11"/>
          <p:cNvSpPr txBox="1">
            <a:spLocks noGrp="1"/>
          </p:cNvSpPr>
          <p:nvPr>
            <p:ph type="body" idx="1"/>
          </p:nvPr>
        </p:nvSpPr>
        <p:spPr>
          <a:xfrm>
            <a:off x="1068571" y="1640541"/>
            <a:ext cx="7006857" cy="5082987"/>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chemeClr val="dk1"/>
              </a:buClr>
              <a:buSzPct val="100000"/>
              <a:buChar char="•"/>
            </a:pPr>
            <a:r>
              <a:rPr lang="en-US" sz="1800" b="1" dirty="0">
                <a:solidFill>
                  <a:schemeClr val="dk1"/>
                </a:solidFill>
              </a:rPr>
              <a:t>Bachelor in Nursing</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Further support to establish a UNDG Nursing Degree</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Base funding: $2.29M/year</a:t>
            </a:r>
            <a:endParaRPr sz="1800" dirty="0">
              <a:solidFill>
                <a:schemeClr val="dk1"/>
              </a:solidFill>
            </a:endParaRPr>
          </a:p>
          <a:p>
            <a:pPr marL="342900" lvl="0" indent="-342900" algn="l" rtl="0">
              <a:lnSpc>
                <a:spcPct val="100000"/>
              </a:lnSpc>
              <a:spcBef>
                <a:spcPts val="306"/>
              </a:spcBef>
              <a:spcAft>
                <a:spcPts val="0"/>
              </a:spcAft>
              <a:buClr>
                <a:schemeClr val="dk1"/>
              </a:buClr>
              <a:buSzPct val="100000"/>
              <a:buChar char="•"/>
            </a:pPr>
            <a:r>
              <a:rPr lang="en-US" sz="1800" b="1" dirty="0">
                <a:solidFill>
                  <a:schemeClr val="dk1"/>
                </a:solidFill>
              </a:rPr>
              <a:t>Academic Bargaining (SB5238)</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Academic employee bargaining – Graduate Students</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Base funding: $18k/year </a:t>
            </a:r>
            <a:endParaRPr dirty="0"/>
          </a:p>
          <a:p>
            <a:pPr marL="342900" lvl="0" indent="-342900" algn="l" rtl="0">
              <a:lnSpc>
                <a:spcPct val="100000"/>
              </a:lnSpc>
              <a:spcBef>
                <a:spcPts val="306"/>
              </a:spcBef>
              <a:spcAft>
                <a:spcPts val="0"/>
              </a:spcAft>
              <a:buClr>
                <a:schemeClr val="dk1"/>
              </a:buClr>
              <a:buSzPct val="100000"/>
              <a:buChar char="•"/>
            </a:pPr>
            <a:r>
              <a:rPr lang="en-US" sz="1800" b="1" dirty="0">
                <a:solidFill>
                  <a:schemeClr val="dk1"/>
                </a:solidFill>
              </a:rPr>
              <a:t>Postsecondary Student Needs (HB1559)</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Student Benefits Navigator to aid with basic needs</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Base funding: $59k</a:t>
            </a:r>
            <a:endParaRPr dirty="0"/>
          </a:p>
          <a:p>
            <a:pPr marL="342900" lvl="0" indent="-342900" algn="l" rtl="0">
              <a:lnSpc>
                <a:spcPct val="100000"/>
              </a:lnSpc>
              <a:spcBef>
                <a:spcPts val="306"/>
              </a:spcBef>
              <a:spcAft>
                <a:spcPts val="0"/>
              </a:spcAft>
              <a:buClr>
                <a:schemeClr val="dk1"/>
              </a:buClr>
              <a:buSzPct val="100000"/>
              <a:buChar char="•"/>
            </a:pPr>
            <a:r>
              <a:rPr lang="en-US" sz="1800" b="1" dirty="0">
                <a:solidFill>
                  <a:schemeClr val="dk1"/>
                </a:solidFill>
              </a:rPr>
              <a:t>College in the High School</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Partnerships with High Schools/Teachers</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Enrollment (performance) based funding: ~$2.5M each year</a:t>
            </a:r>
            <a:endParaRPr dirty="0"/>
          </a:p>
          <a:p>
            <a:pPr marL="342900" lvl="0" indent="-342900" algn="l" rtl="0">
              <a:lnSpc>
                <a:spcPct val="100000"/>
              </a:lnSpc>
              <a:spcBef>
                <a:spcPts val="306"/>
              </a:spcBef>
              <a:spcAft>
                <a:spcPts val="0"/>
              </a:spcAft>
              <a:buClr>
                <a:schemeClr val="dk1"/>
              </a:buClr>
              <a:buSzPct val="100000"/>
              <a:buChar char="•"/>
            </a:pPr>
            <a:r>
              <a:rPr lang="en-US" sz="1800" b="1" dirty="0">
                <a:solidFill>
                  <a:schemeClr val="dk1"/>
                </a:solidFill>
              </a:rPr>
              <a:t>MESA Program</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Establishes mathematics, engineering, and science achievement program</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Base/One-time funding $262k &amp; $238k</a:t>
            </a:r>
            <a:endParaRPr dirty="0"/>
          </a:p>
          <a:p>
            <a:pPr marL="342900" lvl="0" indent="-342900" algn="l" rtl="0">
              <a:lnSpc>
                <a:spcPct val="100000"/>
              </a:lnSpc>
              <a:spcBef>
                <a:spcPts val="306"/>
              </a:spcBef>
              <a:spcAft>
                <a:spcPts val="0"/>
              </a:spcAft>
              <a:buClr>
                <a:schemeClr val="dk1"/>
              </a:buClr>
              <a:buSzPct val="100000"/>
              <a:buChar char="•"/>
            </a:pPr>
            <a:r>
              <a:rPr lang="en-US" sz="1800" b="1" dirty="0">
                <a:solidFill>
                  <a:schemeClr val="dk1"/>
                </a:solidFill>
              </a:rPr>
              <a:t>Urban &amp; Regional Planning</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Collaborative public planning studios to assist with city and county projects</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Base funding: ~$100k each year</a:t>
            </a:r>
            <a:endParaRPr dirty="0"/>
          </a:p>
          <a:p>
            <a:pPr marL="342900" lvl="0" indent="-342900" algn="l" rtl="0">
              <a:lnSpc>
                <a:spcPct val="100000"/>
              </a:lnSpc>
              <a:spcBef>
                <a:spcPts val="306"/>
              </a:spcBef>
              <a:spcAft>
                <a:spcPts val="0"/>
              </a:spcAft>
              <a:buClr>
                <a:schemeClr val="dk1"/>
              </a:buClr>
              <a:buSzPct val="100000"/>
              <a:buChar char="•"/>
            </a:pPr>
            <a:r>
              <a:rPr lang="en-US" sz="1800" b="1" dirty="0">
                <a:solidFill>
                  <a:schemeClr val="dk1"/>
                </a:solidFill>
              </a:rPr>
              <a:t>Racial Covenants</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Research and collaboration funding on covenants </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One-time funding $235k &amp; $241k</a:t>
            </a:r>
            <a:endParaRPr dirty="0"/>
          </a:p>
          <a:p>
            <a:pPr marL="342900" lvl="0" indent="-342900" algn="l" rtl="0">
              <a:lnSpc>
                <a:spcPct val="100000"/>
              </a:lnSpc>
              <a:spcBef>
                <a:spcPts val="306"/>
              </a:spcBef>
              <a:spcAft>
                <a:spcPts val="0"/>
              </a:spcAft>
              <a:buClr>
                <a:schemeClr val="dk1"/>
              </a:buClr>
              <a:buSzPct val="100000"/>
              <a:buChar char="•"/>
            </a:pPr>
            <a:r>
              <a:rPr lang="en-US" sz="1800" b="1" dirty="0">
                <a:solidFill>
                  <a:schemeClr val="dk1"/>
                </a:solidFill>
              </a:rPr>
              <a:t>Northwest Autism Center</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Pass through funding for the NW Autism Center</a:t>
            </a:r>
            <a:endParaRPr dirty="0"/>
          </a:p>
          <a:p>
            <a:pPr marL="742950" lvl="1" indent="-285750" algn="l" rtl="0">
              <a:lnSpc>
                <a:spcPct val="100000"/>
              </a:lnSpc>
              <a:spcBef>
                <a:spcPts val="238"/>
              </a:spcBef>
              <a:spcAft>
                <a:spcPts val="0"/>
              </a:spcAft>
              <a:buClr>
                <a:schemeClr val="dk1"/>
              </a:buClr>
              <a:buSzPct val="100000"/>
              <a:buChar char="–"/>
            </a:pPr>
            <a:r>
              <a:rPr lang="en-US" sz="1400" dirty="0">
                <a:solidFill>
                  <a:schemeClr val="dk1"/>
                </a:solidFill>
              </a:rPr>
              <a:t>One-time funding $150k/year</a:t>
            </a:r>
            <a:endParaRPr dirty="0"/>
          </a:p>
          <a:p>
            <a:pPr marL="742950" lvl="1" indent="-210184" algn="l" rtl="0">
              <a:lnSpc>
                <a:spcPct val="100000"/>
              </a:lnSpc>
              <a:spcBef>
                <a:spcPts val="238"/>
              </a:spcBef>
              <a:spcAft>
                <a:spcPts val="0"/>
              </a:spcAft>
              <a:buClr>
                <a:srgbClr val="CC0202"/>
              </a:buClr>
              <a:buSzPct val="100000"/>
              <a:buNone/>
            </a:pPr>
            <a:endParaRPr sz="1400" dirty="0">
              <a:solidFill>
                <a:schemeClr val="dk1"/>
              </a:solidFill>
            </a:endParaRPr>
          </a:p>
          <a:p>
            <a:pPr marL="742950" lvl="1" indent="-210184" algn="l" rtl="0">
              <a:lnSpc>
                <a:spcPct val="100000"/>
              </a:lnSpc>
              <a:spcBef>
                <a:spcPts val="238"/>
              </a:spcBef>
              <a:spcAft>
                <a:spcPts val="0"/>
              </a:spcAft>
              <a:buClr>
                <a:srgbClr val="CC0202"/>
              </a:buClr>
              <a:buSzPct val="100000"/>
              <a:buNone/>
            </a:pPr>
            <a:endParaRPr sz="1400" dirty="0">
              <a:solidFill>
                <a:schemeClr val="dk1"/>
              </a:solidFill>
            </a:endParaRPr>
          </a:p>
          <a:p>
            <a:pPr marL="742950" lvl="1" indent="-210184" algn="l" rtl="0">
              <a:lnSpc>
                <a:spcPct val="100000"/>
              </a:lnSpc>
              <a:spcBef>
                <a:spcPts val="238"/>
              </a:spcBef>
              <a:spcAft>
                <a:spcPts val="0"/>
              </a:spcAft>
              <a:buClr>
                <a:srgbClr val="CC0202"/>
              </a:buClr>
              <a:buSzPct val="100000"/>
              <a:buNone/>
            </a:pPr>
            <a:endParaRPr sz="1400" dirty="0">
              <a:solidFill>
                <a:schemeClr val="dk1"/>
              </a:solidFill>
            </a:endParaRPr>
          </a:p>
          <a:p>
            <a:pPr marL="742950" lvl="1" indent="-210184" algn="l" rtl="0">
              <a:lnSpc>
                <a:spcPct val="100000"/>
              </a:lnSpc>
              <a:spcBef>
                <a:spcPts val="238"/>
              </a:spcBef>
              <a:spcAft>
                <a:spcPts val="0"/>
              </a:spcAft>
              <a:buClr>
                <a:srgbClr val="CC0202"/>
              </a:buClr>
              <a:buSzPct val="100000"/>
              <a:buNone/>
            </a:pPr>
            <a:endParaRPr sz="1400" dirty="0">
              <a:solidFill>
                <a:schemeClr val="dk1"/>
              </a:solidFill>
            </a:endParaRPr>
          </a:p>
          <a:p>
            <a:pPr marL="742950" lvl="1" indent="-210184" algn="l" rtl="0">
              <a:lnSpc>
                <a:spcPct val="100000"/>
              </a:lnSpc>
              <a:spcBef>
                <a:spcPts val="238"/>
              </a:spcBef>
              <a:spcAft>
                <a:spcPts val="0"/>
              </a:spcAft>
              <a:buClr>
                <a:srgbClr val="CC0202"/>
              </a:buClr>
              <a:buSzPct val="100000"/>
              <a:buNone/>
            </a:pPr>
            <a:endParaRPr sz="1400" dirty="0">
              <a:solidFill>
                <a:schemeClr val="dk1"/>
              </a:solidFill>
            </a:endParaRPr>
          </a:p>
          <a:p>
            <a:pPr marL="342900" lvl="0" indent="-245745" algn="l" rtl="0">
              <a:lnSpc>
                <a:spcPct val="100000"/>
              </a:lnSpc>
              <a:spcBef>
                <a:spcPts val="306"/>
              </a:spcBef>
              <a:spcAft>
                <a:spcPts val="0"/>
              </a:spcAft>
              <a:buClr>
                <a:srgbClr val="CC0202"/>
              </a:buClr>
              <a:buSzPct val="100000"/>
              <a:buNone/>
            </a:pPr>
            <a:endParaRPr sz="1800" dirty="0">
              <a:solidFill>
                <a:schemeClr val="dk1"/>
              </a:solidFill>
            </a:endParaRPr>
          </a:p>
          <a:p>
            <a:pPr marL="400050" lvl="0" indent="-245745" algn="l" rtl="0">
              <a:lnSpc>
                <a:spcPct val="100000"/>
              </a:lnSpc>
              <a:spcBef>
                <a:spcPts val="306"/>
              </a:spcBef>
              <a:spcAft>
                <a:spcPts val="0"/>
              </a:spcAft>
              <a:buClr>
                <a:srgbClr val="CC0202"/>
              </a:buClr>
              <a:buSzPct val="100000"/>
              <a:buNone/>
            </a:pPr>
            <a:endParaRPr sz="1800" dirty="0">
              <a:solidFill>
                <a:schemeClr val="dk1"/>
              </a:solidFill>
            </a:endParaRPr>
          </a:p>
          <a:p>
            <a:pPr marL="342900" lvl="0" indent="-245745" algn="l" rtl="0">
              <a:lnSpc>
                <a:spcPct val="100000"/>
              </a:lnSpc>
              <a:spcBef>
                <a:spcPts val="306"/>
              </a:spcBef>
              <a:spcAft>
                <a:spcPts val="0"/>
              </a:spcAft>
              <a:buClr>
                <a:srgbClr val="CC0202"/>
              </a:buClr>
              <a:buSzPct val="100000"/>
              <a:buNone/>
            </a:pPr>
            <a:endParaRPr sz="1800"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title"/>
          </p:nvPr>
        </p:nvSpPr>
        <p:spPr>
          <a:xfrm>
            <a:off x="180621" y="274638"/>
            <a:ext cx="8748889"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CC0202"/>
              </a:buClr>
              <a:buSzPct val="100000"/>
              <a:buFont typeface="Open Sans"/>
              <a:buNone/>
            </a:pPr>
            <a:r>
              <a:rPr lang="en-US"/>
              <a:t>2023-2025 CAPITAL </a:t>
            </a:r>
            <a:br>
              <a:rPr lang="en-US"/>
            </a:br>
            <a:r>
              <a:rPr lang="en-US"/>
              <a:t>BUDGET APPROPRIATIONS</a:t>
            </a:r>
            <a:endParaRPr/>
          </a:p>
        </p:txBody>
      </p:sp>
      <p:sp>
        <p:nvSpPr>
          <p:cNvPr id="159" name="Google Shape;159;p32"/>
          <p:cNvSpPr txBox="1">
            <a:spLocks noGrp="1"/>
          </p:cNvSpPr>
          <p:nvPr>
            <p:ph type="body" idx="1"/>
          </p:nvPr>
        </p:nvSpPr>
        <p:spPr>
          <a:xfrm>
            <a:off x="1068571" y="1862666"/>
            <a:ext cx="7006857" cy="4223456"/>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sz="1800" b="1">
                <a:solidFill>
                  <a:schemeClr val="dk1"/>
                </a:solidFill>
              </a:rPr>
              <a:t>Lucy Covington – Pre-Design</a:t>
            </a:r>
            <a:endParaRPr/>
          </a:p>
          <a:p>
            <a:pPr marL="742950" lvl="1" indent="-285750" algn="l" rtl="0">
              <a:lnSpc>
                <a:spcPct val="100000"/>
              </a:lnSpc>
              <a:spcBef>
                <a:spcPts val="238"/>
              </a:spcBef>
              <a:spcAft>
                <a:spcPts val="0"/>
              </a:spcAft>
              <a:buClr>
                <a:schemeClr val="dk1"/>
              </a:buClr>
              <a:buSzPct val="100000"/>
              <a:buChar char="–"/>
            </a:pPr>
            <a:r>
              <a:rPr lang="en-US" sz="1400">
                <a:solidFill>
                  <a:schemeClr val="dk1"/>
                </a:solidFill>
              </a:rPr>
              <a:t>Major Project Renovation - Design to study the programmatic needs for the Lucy Covington Center. Facility design is to improve graduation attainment for Native American students as well as create a center to educate the Spokane region through interdisciplinary partnerships with tribes and urban native communities.</a:t>
            </a:r>
            <a:endParaRPr/>
          </a:p>
          <a:p>
            <a:pPr marL="742950" lvl="1" indent="-285750" algn="l" rtl="0">
              <a:lnSpc>
                <a:spcPct val="100000"/>
              </a:lnSpc>
              <a:spcBef>
                <a:spcPts val="238"/>
              </a:spcBef>
              <a:spcAft>
                <a:spcPts val="0"/>
              </a:spcAft>
              <a:buClr>
                <a:schemeClr val="dk1"/>
              </a:buClr>
              <a:buSzPct val="100000"/>
              <a:buChar char="–"/>
            </a:pPr>
            <a:r>
              <a:rPr lang="en-US" sz="1400">
                <a:solidFill>
                  <a:schemeClr val="dk1"/>
                </a:solidFill>
              </a:rPr>
              <a:t>BE funding: $300,000</a:t>
            </a:r>
            <a:endParaRPr sz="1800">
              <a:solidFill>
                <a:schemeClr val="dk1"/>
              </a:solidFill>
            </a:endParaRPr>
          </a:p>
          <a:p>
            <a:pPr marL="342900" lvl="0" indent="-342900" algn="l" rtl="0">
              <a:lnSpc>
                <a:spcPct val="100000"/>
              </a:lnSpc>
              <a:spcBef>
                <a:spcPts val="306"/>
              </a:spcBef>
              <a:spcAft>
                <a:spcPts val="0"/>
              </a:spcAft>
              <a:buClr>
                <a:schemeClr val="dk1"/>
              </a:buClr>
              <a:buSzPct val="100000"/>
              <a:buChar char="•"/>
            </a:pPr>
            <a:r>
              <a:rPr lang="en-US" sz="1800" b="1">
                <a:solidFill>
                  <a:schemeClr val="dk1"/>
                </a:solidFill>
              </a:rPr>
              <a:t>Science Renovation – Phase I</a:t>
            </a:r>
            <a:endParaRPr/>
          </a:p>
          <a:p>
            <a:pPr marL="742950" lvl="1" indent="-285750" algn="l" rtl="0">
              <a:lnSpc>
                <a:spcPct val="100000"/>
              </a:lnSpc>
              <a:spcBef>
                <a:spcPts val="238"/>
              </a:spcBef>
              <a:spcAft>
                <a:spcPts val="0"/>
              </a:spcAft>
              <a:buClr>
                <a:schemeClr val="dk1"/>
              </a:buClr>
              <a:buSzPct val="100000"/>
              <a:buChar char="–"/>
            </a:pPr>
            <a:r>
              <a:rPr lang="en-US" sz="1400">
                <a:solidFill>
                  <a:schemeClr val="dk1"/>
                </a:solidFill>
              </a:rPr>
              <a:t>Major Project Renovation – Continuation of the BE balance of the ISC Building Phase I previously allocated at $45M. </a:t>
            </a:r>
            <a:endParaRPr sz="1400"/>
          </a:p>
          <a:p>
            <a:pPr marL="742950" lvl="1" indent="-285750" algn="l" rtl="0">
              <a:lnSpc>
                <a:spcPct val="100000"/>
              </a:lnSpc>
              <a:spcBef>
                <a:spcPts val="238"/>
              </a:spcBef>
              <a:spcAft>
                <a:spcPts val="0"/>
              </a:spcAft>
              <a:buClr>
                <a:schemeClr val="dk1"/>
              </a:buClr>
              <a:buSzPct val="100000"/>
              <a:buChar char="–"/>
            </a:pPr>
            <a:r>
              <a:rPr lang="en-US" sz="1400">
                <a:solidFill>
                  <a:schemeClr val="dk1"/>
                </a:solidFill>
              </a:rPr>
              <a:t>BE funding: $26,452,000 </a:t>
            </a:r>
            <a:endParaRPr/>
          </a:p>
          <a:p>
            <a:pPr marL="342900" lvl="0" indent="-342900" algn="l" rtl="0">
              <a:lnSpc>
                <a:spcPct val="100000"/>
              </a:lnSpc>
              <a:spcBef>
                <a:spcPts val="306"/>
              </a:spcBef>
              <a:spcAft>
                <a:spcPts val="0"/>
              </a:spcAft>
              <a:buClr>
                <a:schemeClr val="dk1"/>
              </a:buClr>
              <a:buSzPct val="100000"/>
              <a:buChar char="•"/>
            </a:pPr>
            <a:r>
              <a:rPr lang="en-US" sz="1800" b="1">
                <a:solidFill>
                  <a:schemeClr val="dk1"/>
                </a:solidFill>
              </a:rPr>
              <a:t>Science Building Construction – Phase 2</a:t>
            </a:r>
            <a:endParaRPr/>
          </a:p>
          <a:p>
            <a:pPr marL="742950" lvl="1" indent="-285750" algn="l" rtl="0">
              <a:lnSpc>
                <a:spcPct val="100000"/>
              </a:lnSpc>
              <a:spcBef>
                <a:spcPts val="238"/>
              </a:spcBef>
              <a:spcAft>
                <a:spcPts val="0"/>
              </a:spcAft>
              <a:buClr>
                <a:schemeClr val="dk1"/>
              </a:buClr>
              <a:buSzPct val="100000"/>
              <a:buChar char="–"/>
            </a:pPr>
            <a:r>
              <a:rPr lang="en-US" sz="1400">
                <a:solidFill>
                  <a:schemeClr val="dk1"/>
                </a:solidFill>
              </a:rPr>
              <a:t>Major Project Renovation – builds on current Phase I @ $45M for completion of 148,149 sq. ft. in the ISC for Chemistry, Biology, Physics, and Geosciences. </a:t>
            </a:r>
            <a:endParaRPr/>
          </a:p>
          <a:p>
            <a:pPr marL="742950" lvl="1" indent="-285750" algn="l" rtl="0">
              <a:lnSpc>
                <a:spcPct val="100000"/>
              </a:lnSpc>
              <a:spcBef>
                <a:spcPts val="238"/>
              </a:spcBef>
              <a:spcAft>
                <a:spcPts val="0"/>
              </a:spcAft>
              <a:buClr>
                <a:schemeClr val="dk1"/>
              </a:buClr>
              <a:buSzPct val="100000"/>
              <a:buChar char="–"/>
            </a:pPr>
            <a:r>
              <a:rPr lang="en-US" sz="1400">
                <a:solidFill>
                  <a:schemeClr val="dk1"/>
                </a:solidFill>
              </a:rPr>
              <a:t>BE funding: $58,000,000</a:t>
            </a:r>
            <a:endParaRPr/>
          </a:p>
          <a:p>
            <a:pPr marL="342900" lvl="0" indent="-342900" algn="l" rtl="0">
              <a:lnSpc>
                <a:spcPct val="100000"/>
              </a:lnSpc>
              <a:spcBef>
                <a:spcPts val="306"/>
              </a:spcBef>
              <a:spcAft>
                <a:spcPts val="0"/>
              </a:spcAft>
              <a:buClr>
                <a:schemeClr val="dk1"/>
              </a:buClr>
              <a:buSzPct val="100000"/>
              <a:buChar char="•"/>
            </a:pPr>
            <a:r>
              <a:rPr lang="en-US" sz="1800" b="1">
                <a:solidFill>
                  <a:schemeClr val="dk1"/>
                </a:solidFill>
              </a:rPr>
              <a:t>Martin/Williamson Hall Renovation - Pre-Design</a:t>
            </a:r>
            <a:endParaRPr/>
          </a:p>
          <a:p>
            <a:pPr marL="742950" lvl="1" indent="-285750" algn="l" rtl="0">
              <a:lnSpc>
                <a:spcPct val="100000"/>
              </a:lnSpc>
              <a:spcBef>
                <a:spcPts val="238"/>
              </a:spcBef>
              <a:spcAft>
                <a:spcPts val="0"/>
              </a:spcAft>
              <a:buClr>
                <a:schemeClr val="dk1"/>
              </a:buClr>
              <a:buSzPct val="100000"/>
              <a:buChar char="–"/>
            </a:pPr>
            <a:r>
              <a:rPr lang="en-US" sz="1400">
                <a:solidFill>
                  <a:schemeClr val="dk1"/>
                </a:solidFill>
              </a:rPr>
              <a:t>Major Project Renovation – Designs renewed spaces for the School of Education and School of Psychology. Also improves Counseling and Psychological Services (CAPS) spaces associated with student services. </a:t>
            </a:r>
            <a:endParaRPr/>
          </a:p>
          <a:p>
            <a:pPr marL="742950" lvl="1" indent="-285750" algn="l" rtl="0">
              <a:lnSpc>
                <a:spcPct val="100000"/>
              </a:lnSpc>
              <a:spcBef>
                <a:spcPts val="238"/>
              </a:spcBef>
              <a:spcAft>
                <a:spcPts val="0"/>
              </a:spcAft>
              <a:buClr>
                <a:schemeClr val="dk1"/>
              </a:buClr>
              <a:buSzPct val="100000"/>
              <a:buChar char="–"/>
            </a:pPr>
            <a:r>
              <a:rPr lang="en-US" sz="1400">
                <a:solidFill>
                  <a:schemeClr val="dk1"/>
                </a:solidFill>
              </a:rPr>
              <a:t>BE pre-design funding: $350,000</a:t>
            </a:r>
            <a:endParaRPr/>
          </a:p>
          <a:p>
            <a:pPr marL="742950" lvl="1" indent="-210184" algn="l" rtl="0">
              <a:lnSpc>
                <a:spcPct val="100000"/>
              </a:lnSpc>
              <a:spcBef>
                <a:spcPts val="238"/>
              </a:spcBef>
              <a:spcAft>
                <a:spcPts val="0"/>
              </a:spcAft>
              <a:buClr>
                <a:srgbClr val="CC0202"/>
              </a:buClr>
              <a:buSzPct val="100000"/>
              <a:buNone/>
            </a:pPr>
            <a:endParaRPr sz="1400">
              <a:solidFill>
                <a:schemeClr val="dk1"/>
              </a:solidFill>
            </a:endParaRPr>
          </a:p>
          <a:p>
            <a:pPr marL="742950" lvl="1" indent="-210184" algn="l" rtl="0">
              <a:lnSpc>
                <a:spcPct val="100000"/>
              </a:lnSpc>
              <a:spcBef>
                <a:spcPts val="238"/>
              </a:spcBef>
              <a:spcAft>
                <a:spcPts val="0"/>
              </a:spcAft>
              <a:buClr>
                <a:srgbClr val="CC0202"/>
              </a:buClr>
              <a:buSzPct val="100000"/>
              <a:buNone/>
            </a:pPr>
            <a:endParaRPr sz="1400">
              <a:solidFill>
                <a:schemeClr val="dk1"/>
              </a:solidFill>
            </a:endParaRPr>
          </a:p>
          <a:p>
            <a:pPr marL="742950" lvl="1" indent="-210184" algn="l" rtl="0">
              <a:lnSpc>
                <a:spcPct val="100000"/>
              </a:lnSpc>
              <a:spcBef>
                <a:spcPts val="238"/>
              </a:spcBef>
              <a:spcAft>
                <a:spcPts val="0"/>
              </a:spcAft>
              <a:buClr>
                <a:srgbClr val="CC0202"/>
              </a:buClr>
              <a:buSzPct val="100000"/>
              <a:buNone/>
            </a:pPr>
            <a:endParaRPr sz="1400">
              <a:solidFill>
                <a:schemeClr val="dk1"/>
              </a:solidFill>
            </a:endParaRPr>
          </a:p>
          <a:p>
            <a:pPr marL="742950" lvl="1" indent="-210184" algn="l" rtl="0">
              <a:lnSpc>
                <a:spcPct val="100000"/>
              </a:lnSpc>
              <a:spcBef>
                <a:spcPts val="238"/>
              </a:spcBef>
              <a:spcAft>
                <a:spcPts val="0"/>
              </a:spcAft>
              <a:buClr>
                <a:srgbClr val="CC0202"/>
              </a:buClr>
              <a:buSzPct val="100000"/>
              <a:buNone/>
            </a:pPr>
            <a:endParaRPr sz="1400">
              <a:solidFill>
                <a:schemeClr val="dk1"/>
              </a:solidFill>
            </a:endParaRPr>
          </a:p>
          <a:p>
            <a:pPr marL="742950" lvl="1" indent="-210184" algn="l" rtl="0">
              <a:lnSpc>
                <a:spcPct val="100000"/>
              </a:lnSpc>
              <a:spcBef>
                <a:spcPts val="238"/>
              </a:spcBef>
              <a:spcAft>
                <a:spcPts val="0"/>
              </a:spcAft>
              <a:buClr>
                <a:srgbClr val="CC0202"/>
              </a:buClr>
              <a:buSzPct val="100000"/>
              <a:buNone/>
            </a:pPr>
            <a:endParaRPr sz="1400">
              <a:solidFill>
                <a:schemeClr val="dk1"/>
              </a:solidFill>
            </a:endParaRPr>
          </a:p>
          <a:p>
            <a:pPr marL="342900" lvl="0" indent="-245745" algn="l" rtl="0">
              <a:lnSpc>
                <a:spcPct val="100000"/>
              </a:lnSpc>
              <a:spcBef>
                <a:spcPts val="306"/>
              </a:spcBef>
              <a:spcAft>
                <a:spcPts val="0"/>
              </a:spcAft>
              <a:buClr>
                <a:srgbClr val="CC0202"/>
              </a:buClr>
              <a:buSzPct val="100000"/>
              <a:buNone/>
            </a:pPr>
            <a:endParaRPr sz="1800">
              <a:solidFill>
                <a:schemeClr val="dk1"/>
              </a:solidFill>
            </a:endParaRPr>
          </a:p>
          <a:p>
            <a:pPr marL="400050" lvl="0" indent="-245745" algn="l" rtl="0">
              <a:lnSpc>
                <a:spcPct val="100000"/>
              </a:lnSpc>
              <a:spcBef>
                <a:spcPts val="306"/>
              </a:spcBef>
              <a:spcAft>
                <a:spcPts val="0"/>
              </a:spcAft>
              <a:buClr>
                <a:srgbClr val="CC0202"/>
              </a:buClr>
              <a:buSzPct val="100000"/>
              <a:buNone/>
            </a:pPr>
            <a:endParaRPr sz="1800">
              <a:solidFill>
                <a:schemeClr val="dk1"/>
              </a:solidFill>
            </a:endParaRPr>
          </a:p>
          <a:p>
            <a:pPr marL="342900" lvl="0" indent="-245745" algn="l" rtl="0">
              <a:lnSpc>
                <a:spcPct val="100000"/>
              </a:lnSpc>
              <a:spcBef>
                <a:spcPts val="306"/>
              </a:spcBef>
              <a:spcAft>
                <a:spcPts val="0"/>
              </a:spcAft>
              <a:buClr>
                <a:srgbClr val="CC0202"/>
              </a:buClr>
              <a:buSzPct val="100000"/>
              <a:buNone/>
            </a:pP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CC0202"/>
              </a:buClr>
              <a:buSzPts val="4000"/>
              <a:buFont typeface="Open Sans"/>
              <a:buNone/>
            </a:pPr>
            <a:r>
              <a:rPr lang="en-US"/>
              <a:t>University Budget Gap Plan</a:t>
            </a:r>
            <a:endParaRPr/>
          </a:p>
        </p:txBody>
      </p:sp>
      <p:pic>
        <p:nvPicPr>
          <p:cNvPr id="166" name="Google Shape;166;p12"/>
          <p:cNvPicPr preferRelativeResize="0">
            <a:picLocks noGrp="1"/>
          </p:cNvPicPr>
          <p:nvPr>
            <p:ph type="body" idx="2"/>
          </p:nvPr>
        </p:nvPicPr>
        <p:blipFill rotWithShape="1">
          <a:blip r:embed="rId3">
            <a:alphaModFix/>
          </a:blip>
          <a:srcRect t="10197"/>
          <a:stretch/>
        </p:blipFill>
        <p:spPr>
          <a:xfrm>
            <a:off x="1220730" y="1614312"/>
            <a:ext cx="6702539" cy="40741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CC0202"/>
              </a:buClr>
              <a:buSzPts val="4000"/>
              <a:buFont typeface="Open Sans"/>
              <a:buNone/>
            </a:pPr>
            <a:r>
              <a:rPr lang="en-US"/>
              <a:t>HEADCOUNT ENROLLMENT</a:t>
            </a:r>
            <a:endParaRPr/>
          </a:p>
        </p:txBody>
      </p:sp>
      <p:pic>
        <p:nvPicPr>
          <p:cNvPr id="3" name="Picture 2">
            <a:extLst>
              <a:ext uri="{FF2B5EF4-FFF2-40B4-BE49-F238E27FC236}">
                <a16:creationId xmlns:a16="http://schemas.microsoft.com/office/drawing/2014/main" id="{DC5A34F7-4CE9-D09D-5B9D-5E6F761B6E88}"/>
              </a:ext>
            </a:extLst>
          </p:cNvPr>
          <p:cNvPicPr>
            <a:picLocks noChangeAspect="1"/>
          </p:cNvPicPr>
          <p:nvPr/>
        </p:nvPicPr>
        <p:blipFill>
          <a:blip r:embed="rId3"/>
          <a:stretch>
            <a:fillRect/>
          </a:stretch>
        </p:blipFill>
        <p:spPr>
          <a:xfrm>
            <a:off x="4397162" y="2315223"/>
            <a:ext cx="4511310" cy="2998787"/>
          </a:xfrm>
          <a:prstGeom prst="rect">
            <a:avLst/>
          </a:prstGeom>
        </p:spPr>
      </p:pic>
      <p:pic>
        <p:nvPicPr>
          <p:cNvPr id="5" name="Picture 4">
            <a:extLst>
              <a:ext uri="{FF2B5EF4-FFF2-40B4-BE49-F238E27FC236}">
                <a16:creationId xmlns:a16="http://schemas.microsoft.com/office/drawing/2014/main" id="{CDF58492-CF32-E243-B1C0-DD1386421077}"/>
              </a:ext>
            </a:extLst>
          </p:cNvPr>
          <p:cNvPicPr>
            <a:picLocks noChangeAspect="1"/>
          </p:cNvPicPr>
          <p:nvPr/>
        </p:nvPicPr>
        <p:blipFill>
          <a:blip r:embed="rId4"/>
          <a:stretch>
            <a:fillRect/>
          </a:stretch>
        </p:blipFill>
        <p:spPr>
          <a:xfrm>
            <a:off x="311871" y="2281381"/>
            <a:ext cx="4005089" cy="30664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CC0202"/>
              </a:buClr>
              <a:buSzPct val="100000"/>
              <a:buFont typeface="Open Sans"/>
              <a:buNone/>
            </a:pPr>
            <a:r>
              <a:rPr lang="en-US"/>
              <a:t>STATE UNDERGRADUATE ENROLLMENT</a:t>
            </a:r>
            <a:endParaRPr/>
          </a:p>
        </p:txBody>
      </p:sp>
      <p:sp>
        <p:nvSpPr>
          <p:cNvPr id="178" name="Google Shape;178;p14"/>
          <p:cNvSpPr txBox="1">
            <a:spLocks noGrp="1"/>
          </p:cNvSpPr>
          <p:nvPr>
            <p:ph type="body" idx="1"/>
          </p:nvPr>
        </p:nvSpPr>
        <p:spPr>
          <a:xfrm>
            <a:off x="728133" y="1756302"/>
            <a:ext cx="9290756"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a:solidFill>
                  <a:schemeClr val="dk1"/>
                </a:solidFill>
              </a:rPr>
              <a:t>Optimizing our Enrollment &amp; Budget</a:t>
            </a:r>
            <a:endParaRPr/>
          </a:p>
          <a:p>
            <a:pPr marL="742950" lvl="1" indent="-285750" algn="l" rtl="0">
              <a:lnSpc>
                <a:spcPct val="100000"/>
              </a:lnSpc>
              <a:spcBef>
                <a:spcPts val="480"/>
              </a:spcBef>
              <a:spcAft>
                <a:spcPts val="0"/>
              </a:spcAft>
              <a:buClr>
                <a:schemeClr val="dk1"/>
              </a:buClr>
              <a:buSzPts val="2400"/>
              <a:buChar char="–"/>
            </a:pPr>
            <a:r>
              <a:rPr lang="en-US">
                <a:solidFill>
                  <a:schemeClr val="dk1"/>
                </a:solidFill>
              </a:rPr>
              <a:t>Average Annual Headcount</a:t>
            </a:r>
            <a:endParaRPr/>
          </a:p>
          <a:p>
            <a:pPr marL="1143000" lvl="2" indent="-228600" algn="l" rtl="0">
              <a:lnSpc>
                <a:spcPct val="100000"/>
              </a:lnSpc>
              <a:spcBef>
                <a:spcPts val="400"/>
              </a:spcBef>
              <a:spcAft>
                <a:spcPts val="0"/>
              </a:spcAft>
              <a:buClr>
                <a:schemeClr val="dk1"/>
              </a:buClr>
              <a:buSzPts val="2000"/>
              <a:buChar char="•"/>
            </a:pPr>
            <a:r>
              <a:rPr lang="en-US">
                <a:solidFill>
                  <a:schemeClr val="dk1"/>
                </a:solidFill>
              </a:rPr>
              <a:t>Academic Year 2022-23: 7,098</a:t>
            </a:r>
            <a:endParaRPr/>
          </a:p>
          <a:p>
            <a:pPr marL="1143000" lvl="2" indent="-228600" algn="l" rtl="0">
              <a:lnSpc>
                <a:spcPct val="100000"/>
              </a:lnSpc>
              <a:spcBef>
                <a:spcPts val="400"/>
              </a:spcBef>
              <a:spcAft>
                <a:spcPts val="0"/>
              </a:spcAft>
              <a:buClr>
                <a:schemeClr val="dk1"/>
              </a:buClr>
              <a:buSzPts val="2000"/>
              <a:buChar char="•"/>
            </a:pPr>
            <a:r>
              <a:rPr lang="en-US">
                <a:solidFill>
                  <a:schemeClr val="dk1"/>
                </a:solidFill>
              </a:rPr>
              <a:t>Est. Academic Year 2023-24: 6,708</a:t>
            </a:r>
            <a:endParaRPr/>
          </a:p>
          <a:p>
            <a:pPr marL="342900" lvl="0" indent="-342900" algn="l" rtl="0">
              <a:lnSpc>
                <a:spcPct val="100000"/>
              </a:lnSpc>
              <a:spcBef>
                <a:spcPts val="560"/>
              </a:spcBef>
              <a:spcAft>
                <a:spcPts val="0"/>
              </a:spcAft>
              <a:buClr>
                <a:schemeClr val="dk1"/>
              </a:buClr>
              <a:buSzPts val="2800"/>
              <a:buChar char="•"/>
            </a:pPr>
            <a:r>
              <a:rPr lang="en-US">
                <a:solidFill>
                  <a:schemeClr val="dk1"/>
                </a:solidFill>
              </a:rPr>
              <a:t>Undergraduate Changes from Fall 2023</a:t>
            </a:r>
            <a:endParaRPr/>
          </a:p>
          <a:p>
            <a:pPr marL="742950" lvl="1" indent="-285750" algn="l" rtl="0">
              <a:lnSpc>
                <a:spcPct val="100000"/>
              </a:lnSpc>
              <a:spcBef>
                <a:spcPts val="480"/>
              </a:spcBef>
              <a:spcAft>
                <a:spcPts val="0"/>
              </a:spcAft>
              <a:buClr>
                <a:schemeClr val="dk1"/>
              </a:buClr>
              <a:buSzPts val="2400"/>
              <a:buChar char="–"/>
            </a:pPr>
            <a:r>
              <a:rPr lang="en-US">
                <a:solidFill>
                  <a:schemeClr val="dk1"/>
                </a:solidFill>
              </a:rPr>
              <a:t>Retention 1%</a:t>
            </a:r>
            <a:endParaRPr/>
          </a:p>
          <a:p>
            <a:pPr marL="742950" lvl="1" indent="-285750" algn="l" rtl="0">
              <a:lnSpc>
                <a:spcPct val="100000"/>
              </a:lnSpc>
              <a:spcBef>
                <a:spcPts val="480"/>
              </a:spcBef>
              <a:spcAft>
                <a:spcPts val="0"/>
              </a:spcAft>
              <a:buClr>
                <a:schemeClr val="dk1"/>
              </a:buClr>
              <a:buSzPts val="2400"/>
              <a:buChar char="–"/>
            </a:pPr>
            <a:r>
              <a:rPr lang="en-US">
                <a:solidFill>
                  <a:schemeClr val="dk1"/>
                </a:solidFill>
              </a:rPr>
              <a:t>First Time in College -1.5%</a:t>
            </a:r>
            <a:endParaRPr/>
          </a:p>
          <a:p>
            <a:pPr marL="742950" lvl="1" indent="-285750" algn="l" rtl="0">
              <a:lnSpc>
                <a:spcPct val="100000"/>
              </a:lnSpc>
              <a:spcBef>
                <a:spcPts val="480"/>
              </a:spcBef>
              <a:spcAft>
                <a:spcPts val="0"/>
              </a:spcAft>
              <a:buClr>
                <a:schemeClr val="dk1"/>
              </a:buClr>
              <a:buSzPts val="2400"/>
              <a:buChar char="–"/>
            </a:pPr>
            <a:r>
              <a:rPr lang="en-US">
                <a:solidFill>
                  <a:schemeClr val="dk1"/>
                </a:solidFill>
              </a:rPr>
              <a:t>Transfer Students -2.2%</a:t>
            </a:r>
            <a:endParaRPr/>
          </a:p>
          <a:p>
            <a:pPr marL="742950" lvl="1" indent="-285750" algn="l" rtl="0">
              <a:lnSpc>
                <a:spcPct val="100000"/>
              </a:lnSpc>
              <a:spcBef>
                <a:spcPts val="480"/>
              </a:spcBef>
              <a:spcAft>
                <a:spcPts val="0"/>
              </a:spcAft>
              <a:buClr>
                <a:schemeClr val="dk1"/>
              </a:buClr>
              <a:buSzPts val="2400"/>
              <a:buChar char="–"/>
            </a:pPr>
            <a:r>
              <a:rPr lang="en-US">
                <a:solidFill>
                  <a:schemeClr val="dk1"/>
                </a:solidFill>
              </a:rPr>
              <a:t>Headcount -5.5% Fall over Fall</a:t>
            </a:r>
            <a:endParaRPr/>
          </a:p>
          <a:p>
            <a:pPr marL="742950" lvl="1" indent="-133350" algn="l" rtl="0">
              <a:lnSpc>
                <a:spcPct val="100000"/>
              </a:lnSpc>
              <a:spcBef>
                <a:spcPts val="480"/>
              </a:spcBef>
              <a:spcAft>
                <a:spcPts val="0"/>
              </a:spcAft>
              <a:buClr>
                <a:srgbClr val="CC0202"/>
              </a:buClr>
              <a:buSzPts val="2400"/>
              <a:buNone/>
            </a:pP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CC0202"/>
              </a:buClr>
              <a:buSzPts val="4000"/>
              <a:buFont typeface="Open Sans"/>
              <a:buNone/>
            </a:pPr>
            <a:r>
              <a:rPr lang="en-US"/>
              <a:t>Graduate Education: AP</a:t>
            </a:r>
            <a:endParaRPr/>
          </a:p>
        </p:txBody>
      </p:sp>
      <p:sp>
        <p:nvSpPr>
          <p:cNvPr id="185" name="Google Shape;185;p15"/>
          <p:cNvSpPr txBox="1">
            <a:spLocks noGrp="1"/>
          </p:cNvSpPr>
          <p:nvPr>
            <p:ph type="body" idx="1"/>
          </p:nvPr>
        </p:nvSpPr>
        <p:spPr>
          <a:xfrm>
            <a:off x="0" y="1417638"/>
            <a:ext cx="4844738" cy="3624217"/>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1600"/>
              <a:buChar char="•"/>
            </a:pPr>
            <a:r>
              <a:rPr lang="en-US" sz="1600" b="1">
                <a:solidFill>
                  <a:schemeClr val="dk1"/>
                </a:solidFill>
              </a:rPr>
              <a:t>Accelerated (AP) Graduate Programs</a:t>
            </a:r>
            <a:r>
              <a:rPr lang="en-US" sz="1600">
                <a:solidFill>
                  <a:schemeClr val="dk1"/>
                </a:solidFill>
              </a:rPr>
              <a:t>:</a:t>
            </a:r>
            <a:endParaRPr/>
          </a:p>
          <a:p>
            <a:pPr marL="342900" lvl="0" indent="-342900" algn="l" rtl="0">
              <a:lnSpc>
                <a:spcPct val="100000"/>
              </a:lnSpc>
              <a:spcBef>
                <a:spcPts val="320"/>
              </a:spcBef>
              <a:spcAft>
                <a:spcPts val="0"/>
              </a:spcAft>
              <a:buClr>
                <a:schemeClr val="dk1"/>
              </a:buClr>
              <a:buSzPts val="1600"/>
              <a:buChar char="•"/>
            </a:pPr>
            <a:r>
              <a:rPr lang="en-US" sz="1600" b="1">
                <a:solidFill>
                  <a:schemeClr val="dk1"/>
                </a:solidFill>
              </a:rPr>
              <a:t>Enrollment Summary</a:t>
            </a:r>
            <a:r>
              <a:rPr lang="en-US" sz="1600">
                <a:solidFill>
                  <a:schemeClr val="dk1"/>
                </a:solidFill>
              </a:rPr>
              <a:t>: </a:t>
            </a:r>
            <a:endParaRPr/>
          </a:p>
          <a:p>
            <a:pPr marL="742950" lvl="1" indent="-285750" algn="l" rtl="0">
              <a:lnSpc>
                <a:spcPct val="100000"/>
              </a:lnSpc>
              <a:spcBef>
                <a:spcPts val="320"/>
              </a:spcBef>
              <a:spcAft>
                <a:spcPts val="0"/>
              </a:spcAft>
              <a:buClr>
                <a:schemeClr val="dk1"/>
              </a:buClr>
              <a:buSzPts val="1600"/>
              <a:buChar char="–"/>
            </a:pPr>
            <a:r>
              <a:rPr lang="en-US" sz="1600">
                <a:solidFill>
                  <a:schemeClr val="dk1"/>
                </a:solidFill>
              </a:rPr>
              <a:t>Fall ‘21 over Fall ‘22 enrollment of growth of 802 students or 108% growth</a:t>
            </a:r>
            <a:endParaRPr/>
          </a:p>
          <a:p>
            <a:pPr marL="742950" lvl="1" indent="-285750" algn="l" rtl="0">
              <a:lnSpc>
                <a:spcPct val="100000"/>
              </a:lnSpc>
              <a:spcBef>
                <a:spcPts val="320"/>
              </a:spcBef>
              <a:spcAft>
                <a:spcPts val="0"/>
              </a:spcAft>
              <a:buClr>
                <a:schemeClr val="dk1"/>
              </a:buClr>
              <a:buSzPts val="1600"/>
              <a:buChar char="–"/>
            </a:pPr>
            <a:r>
              <a:rPr lang="en-US" sz="1600">
                <a:solidFill>
                  <a:schemeClr val="dk1"/>
                </a:solidFill>
              </a:rPr>
              <a:t>New enrollment: 871 vs 801 </a:t>
            </a:r>
            <a:endParaRPr/>
          </a:p>
          <a:p>
            <a:pPr marL="742950" lvl="1" indent="-285750" algn="l" rtl="0">
              <a:lnSpc>
                <a:spcPct val="100000"/>
              </a:lnSpc>
              <a:spcBef>
                <a:spcPts val="320"/>
              </a:spcBef>
              <a:spcAft>
                <a:spcPts val="0"/>
              </a:spcAft>
              <a:buClr>
                <a:schemeClr val="dk1"/>
              </a:buClr>
              <a:buSzPts val="1600"/>
              <a:buChar char="–"/>
            </a:pPr>
            <a:r>
              <a:rPr lang="en-US" sz="1600">
                <a:solidFill>
                  <a:schemeClr val="dk1"/>
                </a:solidFill>
              </a:rPr>
              <a:t>8.7% growth</a:t>
            </a:r>
            <a:endParaRPr/>
          </a:p>
          <a:p>
            <a:pPr marL="342900" lvl="0" indent="-342900" algn="l" rtl="0">
              <a:lnSpc>
                <a:spcPct val="100000"/>
              </a:lnSpc>
              <a:spcBef>
                <a:spcPts val="320"/>
              </a:spcBef>
              <a:spcAft>
                <a:spcPts val="0"/>
              </a:spcAft>
              <a:buClr>
                <a:schemeClr val="dk1"/>
              </a:buClr>
              <a:buSzPts val="1600"/>
              <a:buChar char="•"/>
            </a:pPr>
            <a:r>
              <a:rPr lang="en-US" sz="1600" b="1">
                <a:solidFill>
                  <a:schemeClr val="dk1"/>
                </a:solidFill>
              </a:rPr>
              <a:t>Market Adjustment </a:t>
            </a:r>
            <a:endParaRPr/>
          </a:p>
          <a:p>
            <a:pPr marL="742950" lvl="1" indent="-285750" algn="l" rtl="0">
              <a:lnSpc>
                <a:spcPct val="100000"/>
              </a:lnSpc>
              <a:spcBef>
                <a:spcPts val="320"/>
              </a:spcBef>
              <a:spcAft>
                <a:spcPts val="0"/>
              </a:spcAft>
              <a:buClr>
                <a:schemeClr val="dk1"/>
              </a:buClr>
              <a:buSzPts val="1600"/>
              <a:buChar char="–"/>
            </a:pPr>
            <a:r>
              <a:rPr lang="en-US" sz="1600">
                <a:solidFill>
                  <a:schemeClr val="dk1"/>
                </a:solidFill>
              </a:rPr>
              <a:t>Tuition Increase: $25/credit</a:t>
            </a:r>
            <a:endParaRPr/>
          </a:p>
          <a:p>
            <a:pPr marL="342900" lvl="0" indent="-342900" algn="l" rtl="0">
              <a:lnSpc>
                <a:spcPct val="100000"/>
              </a:lnSpc>
              <a:spcBef>
                <a:spcPts val="320"/>
              </a:spcBef>
              <a:spcAft>
                <a:spcPts val="0"/>
              </a:spcAft>
              <a:buClr>
                <a:schemeClr val="dk1"/>
              </a:buClr>
              <a:buSzPts val="1600"/>
              <a:buChar char="•"/>
            </a:pPr>
            <a:r>
              <a:rPr lang="en-US" sz="1600" b="1">
                <a:solidFill>
                  <a:schemeClr val="dk1"/>
                </a:solidFill>
              </a:rPr>
              <a:t>Program/Curriculum Quality Review</a:t>
            </a:r>
            <a:endParaRPr/>
          </a:p>
          <a:p>
            <a:pPr marL="742950" lvl="1" indent="-285750" algn="l" rtl="0">
              <a:lnSpc>
                <a:spcPct val="100000"/>
              </a:lnSpc>
              <a:spcBef>
                <a:spcPts val="320"/>
              </a:spcBef>
              <a:spcAft>
                <a:spcPts val="0"/>
              </a:spcAft>
              <a:buClr>
                <a:schemeClr val="dk1"/>
              </a:buClr>
              <a:buSzPts val="1600"/>
              <a:buChar char="–"/>
            </a:pPr>
            <a:r>
              <a:rPr lang="en-US" sz="1600">
                <a:solidFill>
                  <a:schemeClr val="dk1"/>
                </a:solidFill>
              </a:rPr>
              <a:t>Assessment of course content/refresh</a:t>
            </a:r>
            <a:endParaRPr/>
          </a:p>
          <a:p>
            <a:pPr marL="457200" lvl="1" indent="0" algn="l" rtl="0">
              <a:lnSpc>
                <a:spcPct val="100000"/>
              </a:lnSpc>
              <a:spcBef>
                <a:spcPts val="320"/>
              </a:spcBef>
              <a:spcAft>
                <a:spcPts val="0"/>
              </a:spcAft>
              <a:buClr>
                <a:srgbClr val="CC0202"/>
              </a:buClr>
              <a:buSzPts val="1600"/>
              <a:buNone/>
            </a:pPr>
            <a:endParaRPr sz="1600">
              <a:solidFill>
                <a:schemeClr val="dk1"/>
              </a:solidFill>
            </a:endParaRPr>
          </a:p>
          <a:p>
            <a:pPr marL="742950" lvl="1" indent="-184150" algn="l" rtl="0">
              <a:lnSpc>
                <a:spcPct val="100000"/>
              </a:lnSpc>
              <a:spcBef>
                <a:spcPts val="320"/>
              </a:spcBef>
              <a:spcAft>
                <a:spcPts val="0"/>
              </a:spcAft>
              <a:buClr>
                <a:srgbClr val="CC0202"/>
              </a:buClr>
              <a:buSzPts val="1600"/>
              <a:buNone/>
            </a:pPr>
            <a:endParaRPr sz="1600">
              <a:solidFill>
                <a:schemeClr val="dk1"/>
              </a:solidFill>
            </a:endParaRPr>
          </a:p>
          <a:p>
            <a:pPr marL="342900" lvl="0" indent="-241300" algn="l" rtl="0">
              <a:lnSpc>
                <a:spcPct val="100000"/>
              </a:lnSpc>
              <a:spcBef>
                <a:spcPts val="320"/>
              </a:spcBef>
              <a:spcAft>
                <a:spcPts val="0"/>
              </a:spcAft>
              <a:buClr>
                <a:srgbClr val="CC0202"/>
              </a:buClr>
              <a:buSzPts val="1600"/>
              <a:buNone/>
            </a:pPr>
            <a:endParaRPr sz="1600">
              <a:solidFill>
                <a:schemeClr val="dk1"/>
              </a:solidFill>
            </a:endParaRPr>
          </a:p>
          <a:p>
            <a:pPr marL="342900" lvl="0" indent="-241300" algn="l" rtl="0">
              <a:lnSpc>
                <a:spcPct val="100000"/>
              </a:lnSpc>
              <a:spcBef>
                <a:spcPts val="320"/>
              </a:spcBef>
              <a:spcAft>
                <a:spcPts val="0"/>
              </a:spcAft>
              <a:buClr>
                <a:srgbClr val="CC0202"/>
              </a:buClr>
              <a:buSzPts val="1600"/>
              <a:buNone/>
            </a:pPr>
            <a:endParaRPr sz="1600">
              <a:solidFill>
                <a:schemeClr val="dk1"/>
              </a:solidFill>
            </a:endParaRPr>
          </a:p>
        </p:txBody>
      </p:sp>
      <p:pic>
        <p:nvPicPr>
          <p:cNvPr id="186" name="Google Shape;186;p15"/>
          <p:cNvPicPr preferRelativeResize="0"/>
          <p:nvPr/>
        </p:nvPicPr>
        <p:blipFill rotWithShape="1">
          <a:blip r:embed="rId3">
            <a:alphaModFix/>
          </a:blip>
          <a:srcRect/>
          <a:stretch/>
        </p:blipFill>
        <p:spPr>
          <a:xfrm>
            <a:off x="0" y="4289778"/>
            <a:ext cx="9144000" cy="1764510"/>
          </a:xfrm>
          <a:prstGeom prst="rect">
            <a:avLst/>
          </a:prstGeom>
          <a:noFill/>
          <a:ln>
            <a:noFill/>
          </a:ln>
        </p:spPr>
      </p:pic>
      <p:sp>
        <p:nvSpPr>
          <p:cNvPr id="187" name="Google Shape;187;p15"/>
          <p:cNvSpPr txBox="1"/>
          <p:nvPr/>
        </p:nvSpPr>
        <p:spPr>
          <a:xfrm>
            <a:off x="4940431" y="1417638"/>
            <a:ext cx="4113258" cy="311701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strike="noStrike" cap="none" dirty="0">
                <a:solidFill>
                  <a:schemeClr val="dk1"/>
                </a:solidFill>
                <a:latin typeface="Open Sans"/>
                <a:ea typeface="Open Sans"/>
                <a:cs typeface="Open Sans"/>
                <a:sym typeface="Open Sans"/>
              </a:rPr>
              <a:t>AP Contract Process</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chemeClr val="dk1"/>
              </a:buClr>
              <a:buSzPts val="1600"/>
              <a:buFont typeface="Arial"/>
              <a:buChar char="–"/>
            </a:pPr>
            <a:r>
              <a:rPr lang="en-US" sz="1600" b="0" i="0" u="none" strike="noStrike" cap="none" dirty="0">
                <a:solidFill>
                  <a:schemeClr val="dk1"/>
                </a:solidFill>
                <a:latin typeface="Open Sans"/>
                <a:ea typeface="Open Sans"/>
                <a:cs typeface="Open Sans"/>
                <a:sym typeface="Open Sans"/>
              </a:rPr>
              <a:t>Continuous assessment/ performance review</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chemeClr val="dk1"/>
              </a:buClr>
              <a:buSzPts val="1600"/>
              <a:buFont typeface="Arial"/>
              <a:buChar char="–"/>
            </a:pPr>
            <a:r>
              <a:rPr lang="en-US" sz="1600" b="0" i="0" u="none" strike="noStrike" cap="none" dirty="0">
                <a:solidFill>
                  <a:schemeClr val="dk1"/>
                </a:solidFill>
                <a:latin typeface="Open Sans"/>
                <a:ea typeface="Open Sans"/>
                <a:cs typeface="Open Sans"/>
                <a:sym typeface="Open Sans"/>
              </a:rPr>
              <a:t>Collaborative discussions on-going</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chemeClr val="dk1"/>
              </a:buClr>
              <a:buSzPts val="1600"/>
              <a:buFont typeface="Arial"/>
              <a:buChar char="–"/>
            </a:pPr>
            <a:r>
              <a:rPr lang="en-US" sz="1600" b="0" i="0" u="none" strike="noStrike" cap="none" dirty="0">
                <a:solidFill>
                  <a:schemeClr val="dk1"/>
                </a:solidFill>
                <a:latin typeface="Open Sans"/>
                <a:ea typeface="Open Sans"/>
                <a:cs typeface="Open Sans"/>
                <a:sym typeface="Open Sans"/>
              </a:rPr>
              <a:t>Faculty Feedback Meeting</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chemeClr val="dk1"/>
              </a:buClr>
              <a:buSzPts val="1600"/>
              <a:buFont typeface="Arial"/>
              <a:buChar char="–"/>
            </a:pPr>
            <a:r>
              <a:rPr lang="en-US" sz="1600" b="0" i="0" u="none" strike="noStrike" cap="none" dirty="0">
                <a:solidFill>
                  <a:schemeClr val="dk1"/>
                </a:solidFill>
                <a:latin typeface="Open Sans"/>
                <a:ea typeface="Open Sans"/>
                <a:cs typeface="Open Sans"/>
                <a:sym typeface="Open Sans"/>
              </a:rPr>
              <a:t>No new programs within 18 months of contract ending without an extension</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chemeClr val="dk1"/>
              </a:buClr>
              <a:buSzPts val="1600"/>
              <a:buFont typeface="Arial"/>
              <a:buChar char="–"/>
            </a:pPr>
            <a:r>
              <a:rPr lang="en-US" sz="1600" b="0" i="0" u="none" strike="noStrike" cap="none" dirty="0">
                <a:solidFill>
                  <a:schemeClr val="dk1"/>
                </a:solidFill>
                <a:latin typeface="Open Sans"/>
                <a:ea typeface="Open Sans"/>
                <a:cs typeface="Open Sans"/>
                <a:sym typeface="Open Sans"/>
              </a:rPr>
              <a:t>Expires September 2025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chemeClr val="dk1"/>
              </a:buClr>
              <a:buSzPts val="1600"/>
              <a:buFont typeface="Arial"/>
              <a:buChar char="–"/>
            </a:pPr>
            <a:r>
              <a:rPr lang="en-US" sz="1600" b="0" i="0" u="none" strike="noStrike" cap="none" dirty="0">
                <a:solidFill>
                  <a:schemeClr val="dk1"/>
                </a:solidFill>
                <a:latin typeface="Open Sans"/>
                <a:ea typeface="Open Sans"/>
                <a:cs typeface="Open Sans"/>
                <a:sym typeface="Open Sans"/>
              </a:rPr>
              <a:t>Optional Extension: 2 additional,  2-year renewals available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320"/>
              </a:spcBef>
              <a:spcAft>
                <a:spcPts val="0"/>
              </a:spcAft>
              <a:buClr>
                <a:srgbClr val="CC0202"/>
              </a:buClr>
              <a:buSzPts val="1600"/>
              <a:buFont typeface="Arial"/>
              <a:buNone/>
            </a:pPr>
            <a:endParaRPr sz="1600" b="0" i="0" u="none" strike="noStrike" cap="none" dirty="0">
              <a:solidFill>
                <a:schemeClr val="dk1"/>
              </a:solidFill>
              <a:latin typeface="Open Sans"/>
              <a:ea typeface="Open Sans"/>
              <a:cs typeface="Open Sans"/>
              <a:sym typeface="Open Sans"/>
            </a:endParaRPr>
          </a:p>
          <a:p>
            <a:pPr marL="342900" marR="0" lvl="0" indent="-241300" algn="l" rtl="0">
              <a:lnSpc>
                <a:spcPct val="100000"/>
              </a:lnSpc>
              <a:spcBef>
                <a:spcPts val="320"/>
              </a:spcBef>
              <a:spcAft>
                <a:spcPts val="0"/>
              </a:spcAft>
              <a:buClr>
                <a:srgbClr val="CC0202"/>
              </a:buClr>
              <a:buSzPts val="1600"/>
              <a:buFont typeface="Arial"/>
              <a:buNone/>
            </a:pPr>
            <a:endParaRPr sz="1600" b="0" i="0" u="none" strike="noStrike" cap="none" dirty="0">
              <a:solidFill>
                <a:schemeClr val="dk1"/>
              </a:solidFill>
              <a:latin typeface="Open Sans"/>
              <a:ea typeface="Open Sans"/>
              <a:cs typeface="Open Sans"/>
              <a:sym typeface="Open Sans"/>
            </a:endParaRPr>
          </a:p>
        </p:txBody>
      </p:sp>
      <p:sp>
        <p:nvSpPr>
          <p:cNvPr id="188" name="Google Shape;188;p15"/>
          <p:cNvSpPr txBox="1"/>
          <p:nvPr/>
        </p:nvSpPr>
        <p:spPr>
          <a:xfrm>
            <a:off x="1472609" y="5889483"/>
            <a:ext cx="6220045" cy="32960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C0202"/>
              </a:buClr>
              <a:buSzPts val="1400"/>
              <a:buFont typeface="Arial"/>
              <a:buNone/>
            </a:pPr>
            <a:r>
              <a:rPr lang="en-US" sz="1400" b="0" i="0" u="none" strike="noStrike" cap="none">
                <a:solidFill>
                  <a:srgbClr val="CC0202"/>
                </a:solidFill>
                <a:latin typeface="Open Sans"/>
                <a:ea typeface="Open Sans"/>
                <a:cs typeface="Open Sans"/>
                <a:sym typeface="Open Sans"/>
              </a:rPr>
              <a:t>Self-sustaining Graduate Student Enrollment Trend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CC0202"/>
              </a:buClr>
              <a:buSzPct val="100000"/>
              <a:buFont typeface="Open Sans"/>
              <a:buNone/>
            </a:pPr>
            <a:r>
              <a:rPr lang="en-US"/>
              <a:t>Adjustment Measures:</a:t>
            </a:r>
            <a:br>
              <a:rPr lang="en-US"/>
            </a:br>
            <a:r>
              <a:rPr lang="en-US"/>
              <a:t>Course Section Management</a:t>
            </a:r>
            <a:endParaRPr/>
          </a:p>
        </p:txBody>
      </p:sp>
      <p:pic>
        <p:nvPicPr>
          <p:cNvPr id="195" name="Google Shape;195;p16" descr="Tabular Enrollment and Sections Forecast"/>
          <p:cNvPicPr preferRelativeResize="0"/>
          <p:nvPr/>
        </p:nvPicPr>
        <p:blipFill rotWithShape="1">
          <a:blip r:embed="rId3">
            <a:alphaModFix/>
          </a:blip>
          <a:srcRect t="5942" b="51594"/>
          <a:stretch/>
        </p:blipFill>
        <p:spPr>
          <a:xfrm>
            <a:off x="457200" y="3301209"/>
            <a:ext cx="8229599" cy="3556791"/>
          </a:xfrm>
          <a:prstGeom prst="rect">
            <a:avLst/>
          </a:prstGeom>
          <a:noFill/>
          <a:ln>
            <a:noFill/>
          </a:ln>
        </p:spPr>
      </p:pic>
      <p:pic>
        <p:nvPicPr>
          <p:cNvPr id="196" name="Google Shape;196;p16" descr="Enrollment and Sections Forecast Visualization"/>
          <p:cNvPicPr preferRelativeResize="0"/>
          <p:nvPr/>
        </p:nvPicPr>
        <p:blipFill rotWithShape="1">
          <a:blip r:embed="rId4">
            <a:alphaModFix/>
          </a:blip>
          <a:srcRect t="17098" b="13476"/>
          <a:stretch/>
        </p:blipFill>
        <p:spPr>
          <a:xfrm>
            <a:off x="2309496" y="1417638"/>
            <a:ext cx="4621881" cy="23501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106325" y="274638"/>
            <a:ext cx="8782493"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CC0202"/>
              </a:buClr>
              <a:buSzPct val="100000"/>
              <a:buFont typeface="Open Sans"/>
              <a:buNone/>
            </a:pPr>
            <a:r>
              <a:rPr lang="en-US" dirty="0"/>
              <a:t>Looking Forward – Charting Our Path </a:t>
            </a:r>
            <a:endParaRPr dirty="0"/>
          </a:p>
        </p:txBody>
      </p:sp>
      <p:sp>
        <p:nvSpPr>
          <p:cNvPr id="203" name="Google Shape;203;p17"/>
          <p:cNvSpPr txBox="1">
            <a:spLocks noGrp="1"/>
          </p:cNvSpPr>
          <p:nvPr>
            <p:ph type="body" idx="1"/>
          </p:nvPr>
        </p:nvSpPr>
        <p:spPr>
          <a:xfrm>
            <a:off x="728133" y="2057399"/>
            <a:ext cx="9290756"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solidFill>
                  <a:schemeClr val="dk1"/>
                </a:solidFill>
              </a:rPr>
              <a:t>Strategic Resource Allocation</a:t>
            </a:r>
            <a:endParaRPr/>
          </a:p>
          <a:p>
            <a:pPr marL="342900" lvl="0" indent="-342900" algn="l" rtl="0">
              <a:lnSpc>
                <a:spcPct val="100000"/>
              </a:lnSpc>
              <a:spcBef>
                <a:spcPts val="640"/>
              </a:spcBef>
              <a:spcAft>
                <a:spcPts val="0"/>
              </a:spcAft>
              <a:buClr>
                <a:schemeClr val="dk1"/>
              </a:buClr>
              <a:buSzPts val="3200"/>
              <a:buChar char="•"/>
            </a:pPr>
            <a:r>
              <a:rPr lang="en-US">
                <a:solidFill>
                  <a:schemeClr val="dk1"/>
                </a:solidFill>
              </a:rPr>
              <a:t>University Strategic Plan</a:t>
            </a:r>
            <a:endParaRPr/>
          </a:p>
          <a:p>
            <a:pPr marL="342900" lvl="0" indent="-342900" algn="l" rtl="0">
              <a:lnSpc>
                <a:spcPct val="100000"/>
              </a:lnSpc>
              <a:spcBef>
                <a:spcPts val="640"/>
              </a:spcBef>
              <a:spcAft>
                <a:spcPts val="0"/>
              </a:spcAft>
              <a:buClr>
                <a:schemeClr val="dk1"/>
              </a:buClr>
              <a:buSzPts val="3200"/>
              <a:buChar char="•"/>
            </a:pPr>
            <a:r>
              <a:rPr lang="en-US">
                <a:solidFill>
                  <a:schemeClr val="dk1"/>
                </a:solidFill>
              </a:rPr>
              <a:t>Enrollment Strategies</a:t>
            </a:r>
            <a:endParaRPr/>
          </a:p>
          <a:p>
            <a:pPr marL="342900" lvl="0" indent="-342900" algn="l" rtl="0">
              <a:lnSpc>
                <a:spcPct val="100000"/>
              </a:lnSpc>
              <a:spcBef>
                <a:spcPts val="640"/>
              </a:spcBef>
              <a:spcAft>
                <a:spcPts val="0"/>
              </a:spcAft>
              <a:buClr>
                <a:schemeClr val="dk1"/>
              </a:buClr>
              <a:buSzPts val="3200"/>
              <a:buChar char="•"/>
            </a:pPr>
            <a:r>
              <a:rPr lang="en-US">
                <a:solidFill>
                  <a:schemeClr val="dk1"/>
                </a:solidFill>
              </a:rPr>
              <a:t>Faculty Investment &amp; Support </a:t>
            </a:r>
            <a:endParaRPr/>
          </a:p>
          <a:p>
            <a:pPr marL="342900" lvl="0" indent="-342900" algn="l" rtl="0">
              <a:lnSpc>
                <a:spcPct val="100000"/>
              </a:lnSpc>
              <a:spcBef>
                <a:spcPts val="640"/>
              </a:spcBef>
              <a:spcAft>
                <a:spcPts val="0"/>
              </a:spcAft>
              <a:buClr>
                <a:schemeClr val="dk1"/>
              </a:buClr>
              <a:buSzPts val="3200"/>
              <a:buChar char="•"/>
            </a:pPr>
            <a:r>
              <a:rPr lang="en-US">
                <a:solidFill>
                  <a:schemeClr val="dk1"/>
                </a:solidFill>
              </a:rPr>
              <a:t>Student Success Initiatives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CC0202"/>
              </a:buClr>
              <a:buSzPct val="100000"/>
              <a:buFont typeface="Open Sans"/>
              <a:buNone/>
            </a:pPr>
            <a:r>
              <a:rPr lang="en-US"/>
              <a:t>Looking Forward – Charting Our Path </a:t>
            </a:r>
            <a:endParaRPr/>
          </a:p>
        </p:txBody>
      </p:sp>
      <p:sp>
        <p:nvSpPr>
          <p:cNvPr id="210" name="Google Shape;210;p18"/>
          <p:cNvSpPr txBox="1">
            <a:spLocks noGrp="1"/>
          </p:cNvSpPr>
          <p:nvPr>
            <p:ph type="body" idx="1"/>
          </p:nvPr>
        </p:nvSpPr>
        <p:spPr>
          <a:xfrm>
            <a:off x="728133" y="2072391"/>
            <a:ext cx="9290756"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dirty="0">
                <a:solidFill>
                  <a:schemeClr val="dk1"/>
                </a:solidFill>
              </a:rPr>
              <a:t>Systems &amp; Service Efficiencies: ePAF/FLAC</a:t>
            </a:r>
            <a:endParaRPr dirty="0"/>
          </a:p>
          <a:p>
            <a:pPr marL="342900" lvl="0" indent="-342900" algn="l" rtl="0">
              <a:lnSpc>
                <a:spcPct val="100000"/>
              </a:lnSpc>
              <a:spcBef>
                <a:spcPts val="640"/>
              </a:spcBef>
              <a:spcAft>
                <a:spcPts val="0"/>
              </a:spcAft>
              <a:buClr>
                <a:schemeClr val="dk1"/>
              </a:buClr>
              <a:buSzPts val="3200"/>
              <a:buChar char="•"/>
            </a:pPr>
            <a:r>
              <a:rPr lang="en-US" dirty="0">
                <a:solidFill>
                  <a:schemeClr val="dk1"/>
                </a:solidFill>
              </a:rPr>
              <a:t>Balancing our Financial Funds</a:t>
            </a:r>
            <a:endParaRPr dirty="0"/>
          </a:p>
          <a:p>
            <a:pPr marL="342900" lvl="0" indent="-342900" algn="l" rtl="0">
              <a:lnSpc>
                <a:spcPct val="100000"/>
              </a:lnSpc>
              <a:spcBef>
                <a:spcPts val="640"/>
              </a:spcBef>
              <a:spcAft>
                <a:spcPts val="0"/>
              </a:spcAft>
              <a:buClr>
                <a:schemeClr val="dk1"/>
              </a:buClr>
              <a:buSzPts val="3200"/>
              <a:buChar char="•"/>
            </a:pPr>
            <a:r>
              <a:rPr lang="en-US" dirty="0">
                <a:solidFill>
                  <a:schemeClr val="dk1"/>
                </a:solidFill>
              </a:rPr>
              <a:t>AA Faculty &amp; Staff Budget Planning</a:t>
            </a:r>
            <a:endParaRPr dirty="0"/>
          </a:p>
          <a:p>
            <a:pPr marL="342900" lvl="0" indent="-342900" algn="l" rtl="0">
              <a:lnSpc>
                <a:spcPct val="100000"/>
              </a:lnSpc>
              <a:spcBef>
                <a:spcPts val="640"/>
              </a:spcBef>
              <a:spcAft>
                <a:spcPts val="0"/>
              </a:spcAft>
              <a:buClr>
                <a:schemeClr val="dk1"/>
              </a:buClr>
              <a:buSzPts val="3200"/>
              <a:buChar char="•"/>
            </a:pPr>
            <a:r>
              <a:rPr lang="en-US" dirty="0">
                <a:solidFill>
                  <a:schemeClr val="dk1"/>
                </a:solidFill>
              </a:rPr>
              <a:t>Growth &amp; Containment Opportunities</a:t>
            </a:r>
            <a:endParaRPr dirty="0"/>
          </a:p>
          <a:p>
            <a:pPr marL="342900" lvl="0" indent="-342900" algn="l" rtl="0">
              <a:lnSpc>
                <a:spcPct val="100000"/>
              </a:lnSpc>
              <a:spcBef>
                <a:spcPts val="640"/>
              </a:spcBef>
              <a:spcAft>
                <a:spcPts val="0"/>
              </a:spcAft>
              <a:buClr>
                <a:schemeClr val="dk1"/>
              </a:buClr>
              <a:buSzPts val="3200"/>
              <a:buChar char="•"/>
            </a:pPr>
            <a:r>
              <a:rPr lang="en-US" dirty="0">
                <a:solidFill>
                  <a:schemeClr val="dk1"/>
                </a:solidFill>
              </a:rPr>
              <a:t>Mix &amp; Fund Utilization (index 1 &amp; index 2)</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713417" y="423998"/>
            <a:ext cx="7886700" cy="615672"/>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CC0202"/>
              </a:buClr>
              <a:buSzPct val="100000"/>
              <a:buFont typeface="Open Sans"/>
              <a:buNone/>
            </a:pPr>
            <a:r>
              <a:rPr lang="en-US"/>
              <a:t>EWU MISSION &amp; VISION</a:t>
            </a:r>
            <a:endParaRPr/>
          </a:p>
        </p:txBody>
      </p:sp>
      <p:sp>
        <p:nvSpPr>
          <p:cNvPr id="91" name="Google Shape;91;p2"/>
          <p:cNvSpPr txBox="1"/>
          <p:nvPr/>
        </p:nvSpPr>
        <p:spPr>
          <a:xfrm>
            <a:off x="537210" y="1223010"/>
            <a:ext cx="8149590" cy="4903153"/>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ctr" rtl="0">
              <a:lnSpc>
                <a:spcPct val="100000"/>
              </a:lnSpc>
              <a:spcBef>
                <a:spcPts val="0"/>
              </a:spcBef>
              <a:spcAft>
                <a:spcPts val="0"/>
              </a:spcAft>
              <a:buClr>
                <a:schemeClr val="dk1"/>
              </a:buClr>
              <a:buSzPct val="100000"/>
              <a:buFont typeface="Arial"/>
              <a:buNone/>
            </a:pPr>
            <a:r>
              <a:rPr lang="en-US" sz="2400" b="1" i="1" u="none" strike="noStrike" cap="none">
                <a:solidFill>
                  <a:schemeClr val="dk1"/>
                </a:solidFill>
                <a:latin typeface="Open Sans"/>
                <a:ea typeface="Open Sans"/>
                <a:cs typeface="Open Sans"/>
                <a:sym typeface="Open Sans"/>
              </a:rPr>
              <a:t>Eastern Washington University expands opportunities for personal transformation through excellence in learning.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44"/>
              </a:spcBef>
              <a:spcAft>
                <a:spcPts val="0"/>
              </a:spcAft>
              <a:buClr>
                <a:srgbClr val="FFFFFF"/>
              </a:buClr>
              <a:buSzPct val="100000"/>
              <a:buFont typeface="Arial"/>
              <a:buNone/>
            </a:pPr>
            <a:endParaRPr sz="2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277"/>
              </a:spcBef>
              <a:spcAft>
                <a:spcPts val="0"/>
              </a:spcAft>
              <a:buClr>
                <a:schemeClr val="dk1"/>
              </a:buClr>
              <a:buSzPct val="100000"/>
              <a:buFont typeface="Arial"/>
              <a:buNone/>
            </a:pPr>
            <a:r>
              <a:rPr lang="en-US" sz="1500" b="1" i="0" u="none" strike="noStrike" cap="none">
                <a:solidFill>
                  <a:schemeClr val="dk1"/>
                </a:solidFill>
                <a:latin typeface="Open Sans"/>
                <a:ea typeface="Open Sans"/>
                <a:cs typeface="Open Sans"/>
                <a:sym typeface="Open Sans"/>
              </a:rPr>
              <a:t>EWU achieves its mission (core themes in bold) by:</a:t>
            </a:r>
            <a:endParaRPr sz="1500" b="0" i="0" u="none" strike="noStrike" cap="none">
              <a:solidFill>
                <a:schemeClr val="dk1"/>
              </a:solidFill>
              <a:latin typeface="Open Sans"/>
              <a:ea typeface="Open Sans"/>
              <a:cs typeface="Open Sans"/>
              <a:sym typeface="Open Sans"/>
            </a:endParaRPr>
          </a:p>
          <a:p>
            <a:pPr marL="457200" marR="0" lvl="1" indent="-88106" algn="l" rtl="0">
              <a:lnSpc>
                <a:spcPct val="100000"/>
              </a:lnSpc>
              <a:spcBef>
                <a:spcPts val="277"/>
              </a:spcBef>
              <a:spcAft>
                <a:spcPts val="0"/>
              </a:spcAft>
              <a:buClr>
                <a:schemeClr val="dk1"/>
              </a:buClr>
              <a:buSzPct val="100000"/>
              <a:buFont typeface="Arial"/>
              <a:buChar char="•"/>
            </a:pPr>
            <a:r>
              <a:rPr lang="en-US" sz="1500" b="0" i="0" u="none" strike="noStrike" cap="none">
                <a:solidFill>
                  <a:schemeClr val="dk1"/>
                </a:solidFill>
                <a:latin typeface="Open Sans"/>
                <a:ea typeface="Open Sans"/>
                <a:cs typeface="Open Sans"/>
                <a:sym typeface="Open Sans"/>
              </a:rPr>
              <a:t>Enhancing </a:t>
            </a:r>
            <a:r>
              <a:rPr lang="en-US" sz="1500" b="1" i="0" u="sng" strike="noStrike" cap="none">
                <a:solidFill>
                  <a:schemeClr val="dk1"/>
                </a:solidFill>
                <a:latin typeface="Open Sans"/>
                <a:ea typeface="Open Sans"/>
                <a:cs typeface="Open Sans"/>
                <a:sym typeface="Open Sans"/>
              </a:rPr>
              <a:t>access</a:t>
            </a:r>
            <a:r>
              <a:rPr lang="en-US" sz="1500" b="0" i="0" u="none" strike="noStrike" cap="none">
                <a:solidFill>
                  <a:schemeClr val="dk1"/>
                </a:solidFill>
                <a:latin typeface="Open Sans"/>
                <a:ea typeface="Open Sans"/>
                <a:cs typeface="Open Sans"/>
                <a:sym typeface="Open Sans"/>
              </a:rPr>
              <a:t> to higher education in the Inland Northwest and beyond by recruiting and supporting traditional college-bound students, non-traditional students, and those from underserved populations</a:t>
            </a:r>
            <a:endParaRPr sz="1400" b="0" i="0" u="none" strike="noStrike" cap="none">
              <a:solidFill>
                <a:srgbClr val="000000"/>
              </a:solidFill>
              <a:latin typeface="Arial"/>
              <a:ea typeface="Arial"/>
              <a:cs typeface="Arial"/>
              <a:sym typeface="Arial"/>
            </a:endParaRPr>
          </a:p>
          <a:p>
            <a:pPr marL="457200" marR="0" lvl="1" indent="-88106" algn="l" rtl="0">
              <a:lnSpc>
                <a:spcPct val="100000"/>
              </a:lnSpc>
              <a:spcBef>
                <a:spcPts val="277"/>
              </a:spcBef>
              <a:spcAft>
                <a:spcPts val="0"/>
              </a:spcAft>
              <a:buClr>
                <a:schemeClr val="dk1"/>
              </a:buClr>
              <a:buSzPct val="100000"/>
              <a:buFont typeface="Arial"/>
              <a:buChar char="•"/>
            </a:pPr>
            <a:r>
              <a:rPr lang="en-US" sz="1500" b="0" i="0" u="none" strike="noStrike" cap="none">
                <a:solidFill>
                  <a:schemeClr val="dk1"/>
                </a:solidFill>
                <a:latin typeface="Open Sans"/>
                <a:ea typeface="Open Sans"/>
                <a:cs typeface="Open Sans"/>
                <a:sym typeface="Open Sans"/>
              </a:rPr>
              <a:t>Delivering high-quality academic programs that undergo regular, rigorous review informed by data and assessment of student</a:t>
            </a:r>
            <a:r>
              <a:rPr lang="en-US" sz="1500" b="1" i="0" u="none" strike="noStrike" cap="none">
                <a:solidFill>
                  <a:schemeClr val="dk1"/>
                </a:solidFill>
                <a:latin typeface="Open Sans"/>
                <a:ea typeface="Open Sans"/>
                <a:cs typeface="Open Sans"/>
                <a:sym typeface="Open Sans"/>
              </a:rPr>
              <a:t> </a:t>
            </a:r>
            <a:r>
              <a:rPr lang="en-US" sz="1500" b="1" i="0" u="sng" strike="noStrike" cap="none">
                <a:solidFill>
                  <a:schemeClr val="dk1"/>
                </a:solidFill>
                <a:latin typeface="Open Sans"/>
                <a:ea typeface="Open Sans"/>
                <a:cs typeface="Open Sans"/>
                <a:sym typeface="Open Sans"/>
              </a:rPr>
              <a:t>learning</a:t>
            </a:r>
            <a:endParaRPr sz="1400" b="0" i="0" u="none" strike="noStrike" cap="none">
              <a:solidFill>
                <a:srgbClr val="000000"/>
              </a:solidFill>
              <a:latin typeface="Arial"/>
              <a:ea typeface="Arial"/>
              <a:cs typeface="Arial"/>
              <a:sym typeface="Arial"/>
            </a:endParaRPr>
          </a:p>
          <a:p>
            <a:pPr marL="457200" marR="0" lvl="1" indent="-88106" algn="l" rtl="0">
              <a:lnSpc>
                <a:spcPct val="100000"/>
              </a:lnSpc>
              <a:spcBef>
                <a:spcPts val="277"/>
              </a:spcBef>
              <a:spcAft>
                <a:spcPts val="0"/>
              </a:spcAft>
              <a:buClr>
                <a:schemeClr val="dk1"/>
              </a:buClr>
              <a:buSzPct val="100000"/>
              <a:buFont typeface="Arial"/>
              <a:buChar char="•"/>
            </a:pPr>
            <a:r>
              <a:rPr lang="en-US" sz="1500" b="0" i="0" u="none" strike="noStrike" cap="none">
                <a:solidFill>
                  <a:schemeClr val="dk1"/>
                </a:solidFill>
                <a:latin typeface="Open Sans"/>
                <a:ea typeface="Open Sans"/>
                <a:cs typeface="Open Sans"/>
                <a:sym typeface="Open Sans"/>
              </a:rPr>
              <a:t>Delivering a high-quality co-curriculum designed to develop the intellectual, cultural, personal, and practical aspects of students’ lives</a:t>
            </a:r>
            <a:endParaRPr sz="1400" b="0" i="0" u="none" strike="noStrike" cap="none">
              <a:solidFill>
                <a:srgbClr val="000000"/>
              </a:solidFill>
              <a:latin typeface="Arial"/>
              <a:ea typeface="Arial"/>
              <a:cs typeface="Arial"/>
              <a:sym typeface="Arial"/>
            </a:endParaRPr>
          </a:p>
          <a:p>
            <a:pPr marL="457200" marR="0" lvl="1" indent="-88106" algn="l" rtl="0">
              <a:lnSpc>
                <a:spcPct val="100000"/>
              </a:lnSpc>
              <a:spcBef>
                <a:spcPts val="277"/>
              </a:spcBef>
              <a:spcAft>
                <a:spcPts val="0"/>
              </a:spcAft>
              <a:buClr>
                <a:schemeClr val="dk1"/>
              </a:buClr>
              <a:buSzPct val="100000"/>
              <a:buFont typeface="Arial"/>
              <a:buChar char="•"/>
            </a:pPr>
            <a:r>
              <a:rPr lang="en-US" sz="1500" b="0" i="0" u="none" strike="noStrike" cap="none">
                <a:solidFill>
                  <a:schemeClr val="dk1"/>
                </a:solidFill>
                <a:latin typeface="Open Sans"/>
                <a:ea typeface="Open Sans"/>
                <a:cs typeface="Open Sans"/>
                <a:sym typeface="Open Sans"/>
              </a:rPr>
              <a:t>Promoting student success by supporting student engagement and timely degree </a:t>
            </a:r>
            <a:r>
              <a:rPr lang="en-US" sz="1500" b="1" i="0" u="sng" strike="noStrike" cap="none">
                <a:solidFill>
                  <a:schemeClr val="dk1"/>
                </a:solidFill>
                <a:latin typeface="Open Sans"/>
                <a:ea typeface="Open Sans"/>
                <a:cs typeface="Open Sans"/>
                <a:sym typeface="Open Sans"/>
              </a:rPr>
              <a:t>completion</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277"/>
              </a:spcBef>
              <a:spcAft>
                <a:spcPts val="0"/>
              </a:spcAft>
              <a:buClr>
                <a:srgbClr val="888888"/>
              </a:buClr>
              <a:buSzPct val="100000"/>
              <a:buFont typeface="Arial"/>
              <a:buNone/>
            </a:pPr>
            <a:endParaRPr sz="1500" b="1" i="0" u="sng" strike="noStrike" cap="none">
              <a:solidFill>
                <a:schemeClr val="dk1"/>
              </a:solidFill>
              <a:latin typeface="Open Sans"/>
              <a:ea typeface="Open Sans"/>
              <a:cs typeface="Open Sans"/>
              <a:sym typeface="Open Sans"/>
            </a:endParaRPr>
          </a:p>
          <a:p>
            <a:pPr marL="0" marR="0" lvl="0" indent="0" algn="l" rtl="0">
              <a:lnSpc>
                <a:spcPct val="100000"/>
              </a:lnSpc>
              <a:spcBef>
                <a:spcPts val="277"/>
              </a:spcBef>
              <a:spcAft>
                <a:spcPts val="0"/>
              </a:spcAft>
              <a:buClr>
                <a:schemeClr val="dk1"/>
              </a:buClr>
              <a:buSzPct val="100000"/>
              <a:buFont typeface="Arial"/>
              <a:buNone/>
            </a:pPr>
            <a:r>
              <a:rPr lang="en-US" sz="1500" b="1" i="0" u="none" strike="noStrike" cap="none">
                <a:solidFill>
                  <a:schemeClr val="dk1"/>
                </a:solidFill>
                <a:latin typeface="Open Sans"/>
                <a:ea typeface="Open Sans"/>
                <a:cs typeface="Open Sans"/>
                <a:sym typeface="Open Sans"/>
              </a:rPr>
              <a:t>Vision Statement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277"/>
              </a:spcBef>
              <a:spcAft>
                <a:spcPts val="0"/>
              </a:spcAft>
              <a:buClr>
                <a:schemeClr val="dk1"/>
              </a:buClr>
              <a:buSzPct val="100000"/>
              <a:buFont typeface="Arial"/>
              <a:buNone/>
            </a:pPr>
            <a:r>
              <a:rPr lang="en-US" sz="1500" b="0" i="0" u="none" strike="noStrike" cap="none">
                <a:solidFill>
                  <a:schemeClr val="dk1"/>
                </a:solidFill>
                <a:latin typeface="Open Sans"/>
                <a:ea typeface="Open Sans"/>
                <a:cs typeface="Open Sans"/>
                <a:sym typeface="Open Sans"/>
              </a:rPr>
              <a:t>Eastern Washington University is a driving force for the culture, economy, workforce and vitality of Washington state. Our graduates think critically and make meaningful contributions to both their career fields and their communities. EWU is the public university whose students, faculty, staff and alumni make profound and significant contributions to the economic and social vitality of the region. EWU remains the best value for higher education in the state.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title"/>
          </p:nvPr>
        </p:nvSpPr>
        <p:spPr>
          <a:xfrm>
            <a:off x="457200" y="285750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CC0202"/>
              </a:buClr>
              <a:buSzPts val="4000"/>
              <a:buFont typeface="Open Sans"/>
              <a:buNone/>
            </a:pPr>
            <a:r>
              <a:rPr lang="en-US"/>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713417" y="423998"/>
            <a:ext cx="7886700" cy="615672"/>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CC0202"/>
              </a:buClr>
              <a:buSzPct val="100000"/>
              <a:buFont typeface="Open Sans"/>
              <a:buNone/>
            </a:pPr>
            <a:r>
              <a:rPr lang="en-US"/>
              <a:t>A.A. CORE BUDGET DRIVERS</a:t>
            </a:r>
            <a:endParaRPr/>
          </a:p>
        </p:txBody>
      </p:sp>
      <p:sp>
        <p:nvSpPr>
          <p:cNvPr id="97" name="Google Shape;97;p3"/>
          <p:cNvSpPr txBox="1"/>
          <p:nvPr/>
        </p:nvSpPr>
        <p:spPr>
          <a:xfrm>
            <a:off x="541867" y="1369767"/>
            <a:ext cx="8602133" cy="2965167"/>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dk1"/>
              </a:buClr>
              <a:buSzPts val="1800"/>
              <a:buFont typeface="Arial"/>
              <a:buNone/>
            </a:pPr>
            <a:r>
              <a:rPr lang="en-US" sz="1800" b="1" i="1" u="none" strike="noStrike" cap="none">
                <a:solidFill>
                  <a:schemeClr val="dk1"/>
                </a:solidFill>
                <a:latin typeface="Open Sans"/>
                <a:ea typeface="Open Sans"/>
                <a:cs typeface="Open Sans"/>
                <a:sym typeface="Open Sans"/>
              </a:rPr>
              <a:t>Adequacy </a:t>
            </a:r>
            <a:r>
              <a:rPr lang="en-US" sz="1600" b="1" i="1" u="none" strike="noStrike" cap="none">
                <a:solidFill>
                  <a:schemeClr val="dk1"/>
                </a:solidFill>
                <a:latin typeface="Open Sans"/>
                <a:ea typeface="Open Sans"/>
                <a:cs typeface="Open Sans"/>
                <a:sym typeface="Open Sans"/>
              </a:rPr>
              <a:t>– appropriate resources to advance academics and serve students properly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FFFFFF"/>
              </a:buClr>
              <a:buSzPts val="1800"/>
              <a:buFont typeface="Arial"/>
              <a:buNone/>
            </a:pPr>
            <a:endParaRPr sz="1800" b="1" i="1" u="none" strike="noStrike" cap="none">
              <a:solidFill>
                <a:schemeClr val="dk1"/>
              </a:solidFill>
              <a:latin typeface="Open Sans"/>
              <a:ea typeface="Open Sans"/>
              <a:cs typeface="Open Sans"/>
              <a:sym typeface="Open Sans"/>
            </a:endParaRPr>
          </a:p>
          <a:p>
            <a:pPr marL="0" marR="0" lvl="0" indent="0" algn="l" rtl="0">
              <a:lnSpc>
                <a:spcPct val="100000"/>
              </a:lnSpc>
              <a:spcBef>
                <a:spcPts val="360"/>
              </a:spcBef>
              <a:spcAft>
                <a:spcPts val="0"/>
              </a:spcAft>
              <a:buClr>
                <a:schemeClr val="dk1"/>
              </a:buClr>
              <a:buSzPts val="1800"/>
              <a:buFont typeface="Arial"/>
              <a:buNone/>
            </a:pPr>
            <a:r>
              <a:rPr lang="en-US" sz="1800" b="1" i="1" u="none" strike="noStrike" cap="none">
                <a:solidFill>
                  <a:schemeClr val="dk1"/>
                </a:solidFill>
                <a:latin typeface="Open Sans"/>
                <a:ea typeface="Open Sans"/>
                <a:cs typeface="Open Sans"/>
                <a:sym typeface="Open Sans"/>
              </a:rPr>
              <a:t>Equity </a:t>
            </a:r>
            <a:r>
              <a:rPr lang="en-US" sz="1600" b="1" i="1" u="none" strike="noStrike" cap="none">
                <a:solidFill>
                  <a:schemeClr val="dk1"/>
                </a:solidFill>
                <a:latin typeface="Open Sans"/>
                <a:ea typeface="Open Sans"/>
                <a:cs typeface="Open Sans"/>
                <a:sym typeface="Open Sans"/>
              </a:rPr>
              <a:t>– alignment of mission/vision with priorities, strategies and investments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FFFFFF"/>
              </a:buClr>
              <a:buSzPts val="1800"/>
              <a:buFont typeface="Arial"/>
              <a:buNone/>
            </a:pPr>
            <a:endParaRPr sz="1800" b="1" i="1" u="none" strike="noStrike" cap="none">
              <a:solidFill>
                <a:schemeClr val="dk1"/>
              </a:solidFill>
              <a:latin typeface="Open Sans"/>
              <a:ea typeface="Open Sans"/>
              <a:cs typeface="Open Sans"/>
              <a:sym typeface="Open Sans"/>
            </a:endParaRPr>
          </a:p>
          <a:p>
            <a:pPr marL="0" marR="0" lvl="0" indent="0" algn="l" rtl="0">
              <a:lnSpc>
                <a:spcPct val="100000"/>
              </a:lnSpc>
              <a:spcBef>
                <a:spcPts val="360"/>
              </a:spcBef>
              <a:spcAft>
                <a:spcPts val="0"/>
              </a:spcAft>
              <a:buClr>
                <a:schemeClr val="dk1"/>
              </a:buClr>
              <a:buSzPts val="1800"/>
              <a:buFont typeface="Arial"/>
              <a:buNone/>
            </a:pPr>
            <a:r>
              <a:rPr lang="en-US" sz="1800" b="1" i="1" u="none" strike="noStrike" cap="none">
                <a:solidFill>
                  <a:schemeClr val="dk1"/>
                </a:solidFill>
                <a:latin typeface="Open Sans"/>
                <a:ea typeface="Open Sans"/>
                <a:cs typeface="Open Sans"/>
                <a:sym typeface="Open Sans"/>
              </a:rPr>
              <a:t>Performance </a:t>
            </a:r>
            <a:r>
              <a:rPr lang="en-US" sz="1600" b="1" i="1" u="none" strike="noStrike" cap="none">
                <a:solidFill>
                  <a:schemeClr val="dk1"/>
                </a:solidFill>
                <a:latin typeface="Open Sans"/>
                <a:ea typeface="Open Sans"/>
                <a:cs typeface="Open Sans"/>
                <a:sym typeface="Open Sans"/>
              </a:rPr>
              <a:t>– metrics for performance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FFFFFF"/>
              </a:buClr>
              <a:buSzPts val="1800"/>
              <a:buFont typeface="Arial"/>
              <a:buNone/>
            </a:pPr>
            <a:endParaRPr sz="1800" b="1" i="1" u="none" strike="noStrike" cap="none">
              <a:solidFill>
                <a:schemeClr val="dk1"/>
              </a:solidFill>
              <a:latin typeface="Open Sans"/>
              <a:ea typeface="Open Sans"/>
              <a:cs typeface="Open Sans"/>
              <a:sym typeface="Open Sans"/>
            </a:endParaRPr>
          </a:p>
          <a:p>
            <a:pPr marL="0" marR="0" lvl="0" indent="0" algn="l" rtl="0">
              <a:lnSpc>
                <a:spcPct val="100000"/>
              </a:lnSpc>
              <a:spcBef>
                <a:spcPts val="360"/>
              </a:spcBef>
              <a:spcAft>
                <a:spcPts val="0"/>
              </a:spcAft>
              <a:buClr>
                <a:schemeClr val="dk1"/>
              </a:buClr>
              <a:buSzPts val="1800"/>
              <a:buFont typeface="Arial"/>
              <a:buNone/>
            </a:pPr>
            <a:r>
              <a:rPr lang="en-US" sz="1800" b="1" i="1" u="none" strike="noStrike" cap="none">
                <a:solidFill>
                  <a:schemeClr val="dk1"/>
                </a:solidFill>
                <a:latin typeface="Open Sans"/>
                <a:ea typeface="Open Sans"/>
                <a:cs typeface="Open Sans"/>
                <a:sym typeface="Open Sans"/>
              </a:rPr>
              <a:t>Evaluation </a:t>
            </a:r>
            <a:r>
              <a:rPr lang="en-US" sz="1600" b="1" i="1" u="none" strike="noStrike" cap="none">
                <a:solidFill>
                  <a:schemeClr val="dk1"/>
                </a:solidFill>
                <a:latin typeface="Open Sans"/>
                <a:ea typeface="Open Sans"/>
                <a:cs typeface="Open Sans"/>
                <a:sym typeface="Open Sans"/>
              </a:rPr>
              <a:t>– planning, development, implementation and assessment of 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713417" y="423998"/>
            <a:ext cx="7886700" cy="615672"/>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CC0202"/>
              </a:buClr>
              <a:buSzPct val="100000"/>
              <a:buFont typeface="Open Sans"/>
              <a:buNone/>
            </a:pPr>
            <a:r>
              <a:rPr lang="en-US"/>
              <a:t>FINANCIAL SOURCES &amp; USES</a:t>
            </a:r>
            <a:endParaRPr/>
          </a:p>
        </p:txBody>
      </p:sp>
      <p:sp>
        <p:nvSpPr>
          <p:cNvPr id="103" name="Google Shape;103;p4"/>
          <p:cNvSpPr txBox="1"/>
          <p:nvPr/>
        </p:nvSpPr>
        <p:spPr>
          <a:xfrm>
            <a:off x="794440" y="1989036"/>
            <a:ext cx="7136593" cy="3993554"/>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FFFFFF"/>
              </a:buClr>
              <a:buSzPts val="2000"/>
              <a:buFont typeface="Arial"/>
              <a:buNone/>
            </a:pPr>
            <a:endParaRPr sz="2000" b="1" i="0" u="sng" strike="noStrike" cap="none">
              <a:solidFill>
                <a:schemeClr val="dk1"/>
              </a:solidFill>
              <a:latin typeface="Open Sans"/>
              <a:ea typeface="Open Sans"/>
              <a:cs typeface="Open Sans"/>
              <a:sym typeface="Open Sans"/>
            </a:endParaRPr>
          </a:p>
          <a:p>
            <a:pPr marL="0" marR="0" lvl="0" indent="0" algn="l" rtl="0">
              <a:lnSpc>
                <a:spcPct val="100000"/>
              </a:lnSpc>
              <a:spcBef>
                <a:spcPts val="400"/>
              </a:spcBef>
              <a:spcAft>
                <a:spcPts val="0"/>
              </a:spcAft>
              <a:buClr>
                <a:srgbClr val="FFFFFF"/>
              </a:buClr>
              <a:buSzPts val="2000"/>
              <a:buFont typeface="Arial"/>
              <a:buNone/>
            </a:pPr>
            <a:endParaRPr sz="20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400"/>
              </a:spcBef>
              <a:spcAft>
                <a:spcPts val="0"/>
              </a:spcAft>
              <a:buClr>
                <a:srgbClr val="FFFFFF"/>
              </a:buClr>
              <a:buSzPts val="2000"/>
              <a:buFont typeface="Arial"/>
              <a:buNone/>
            </a:pPr>
            <a:endParaRPr sz="20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400"/>
              </a:spcBef>
              <a:spcAft>
                <a:spcPts val="0"/>
              </a:spcAft>
              <a:buClr>
                <a:srgbClr val="FFFFFF"/>
              </a:buClr>
              <a:buSzPts val="2000"/>
              <a:buFont typeface="Arial"/>
              <a:buNone/>
            </a:pPr>
            <a:endParaRPr sz="20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400"/>
              </a:spcBef>
              <a:spcAft>
                <a:spcPts val="0"/>
              </a:spcAft>
              <a:buClr>
                <a:srgbClr val="FFFFFF"/>
              </a:buClr>
              <a:buSzPts val="2000"/>
              <a:buFont typeface="Arial"/>
              <a:buNone/>
            </a:pPr>
            <a:endParaRPr sz="2000" b="0" i="0" u="none" strike="noStrike" cap="none">
              <a:solidFill>
                <a:schemeClr val="dk1"/>
              </a:solidFill>
              <a:latin typeface="Open Sans"/>
              <a:ea typeface="Open Sans"/>
              <a:cs typeface="Open Sans"/>
              <a:sym typeface="Open Sans"/>
            </a:endParaRPr>
          </a:p>
          <a:p>
            <a:pPr marL="457200" marR="0" lvl="1" indent="0" algn="l" rtl="0">
              <a:lnSpc>
                <a:spcPct val="100000"/>
              </a:lnSpc>
              <a:spcBef>
                <a:spcPts val="360"/>
              </a:spcBef>
              <a:spcAft>
                <a:spcPts val="0"/>
              </a:spcAft>
              <a:buClr>
                <a:srgbClr val="888888"/>
              </a:buClr>
              <a:buSzPts val="1800"/>
              <a:buFont typeface="Arial"/>
              <a:buNone/>
            </a:pPr>
            <a:endParaRPr sz="1800" b="0" i="0" u="none" strike="noStrike" cap="none">
              <a:solidFill>
                <a:schemeClr val="dk1"/>
              </a:solidFill>
              <a:latin typeface="Open Sans"/>
              <a:ea typeface="Open Sans"/>
              <a:cs typeface="Open Sans"/>
              <a:sym typeface="Open Sans"/>
            </a:endParaRPr>
          </a:p>
          <a:p>
            <a:pPr marL="457200" marR="0" lvl="1" indent="0" algn="l" rtl="0">
              <a:lnSpc>
                <a:spcPct val="100000"/>
              </a:lnSpc>
              <a:spcBef>
                <a:spcPts val="360"/>
              </a:spcBef>
              <a:spcAft>
                <a:spcPts val="0"/>
              </a:spcAft>
              <a:buClr>
                <a:srgbClr val="888888"/>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04" name="Google Shape;104;p4"/>
          <p:cNvSpPr txBox="1"/>
          <p:nvPr/>
        </p:nvSpPr>
        <p:spPr>
          <a:xfrm>
            <a:off x="530579" y="3432939"/>
            <a:ext cx="8805332" cy="4161140"/>
          </a:xfrm>
          <a:prstGeom prst="rect">
            <a:avLst/>
          </a:prstGeom>
          <a:noFill/>
          <a:ln>
            <a:noFill/>
          </a:ln>
        </p:spPr>
        <p:txBody>
          <a:bodyPr spcFirstLastPara="1" wrap="square" lIns="91425" tIns="45700" rIns="91425" bIns="45700" numCol="2" anchor="b"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Open Sans"/>
                <a:ea typeface="Open Sans"/>
                <a:cs typeface="Open Sans"/>
                <a:sym typeface="Open Sans"/>
              </a:rPr>
              <a:t>Index 1: State-General Operating Funds (F011)</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Primary Academic &amp; Administrative Funding</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Personnel/Direct Expense/Professional Development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Appropriations/Tuition based Funds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Funds expire at fiscal year end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80"/>
              </a:spcBef>
              <a:spcAft>
                <a:spcPts val="0"/>
              </a:spcAft>
              <a:buClr>
                <a:srgbClr val="FFFFFF"/>
              </a:buClr>
              <a:buSzPts val="1400"/>
              <a:buFont typeface="Arial"/>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chemeClr val="dk1"/>
              </a:buClr>
              <a:buSzPts val="1400"/>
              <a:buFont typeface="Arial"/>
              <a:buNone/>
            </a:pPr>
            <a:r>
              <a:rPr lang="en-US" sz="1400" b="1" i="0" u="none" strike="noStrike" cap="none" dirty="0">
                <a:solidFill>
                  <a:schemeClr val="dk1"/>
                </a:solidFill>
                <a:latin typeface="Open Sans"/>
                <a:ea typeface="Open Sans"/>
                <a:cs typeface="Open Sans"/>
                <a:sym typeface="Open Sans"/>
              </a:rPr>
              <a:t>Index 2: Self-Support/Special Revenue Funds (F015)</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Self-sustaining UG/GR programs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Summer Session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Continuing Education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Fees: courses/application/testing</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Indirect Cost Recovery</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Funds persist at fiscal year end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80"/>
              </a:spcBef>
              <a:spcAft>
                <a:spcPts val="0"/>
              </a:spcAft>
              <a:buClr>
                <a:srgbClr val="FFFFFF"/>
              </a:buClr>
              <a:buSzPts val="1400"/>
              <a:buFont typeface="Arial"/>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rgbClr val="FFFFFF"/>
              </a:buClr>
              <a:buSzPts val="1400"/>
              <a:buFont typeface="Arial"/>
              <a:buNone/>
            </a:pPr>
            <a:endParaRPr sz="14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rgbClr val="FFFFFF"/>
              </a:buClr>
              <a:buSzPts val="1400"/>
              <a:buFont typeface="Arial"/>
              <a:buNone/>
            </a:pPr>
            <a:endParaRPr sz="14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rgbClr val="FFFFFF"/>
              </a:buClr>
              <a:buSzPts val="1400"/>
              <a:buFont typeface="Arial"/>
              <a:buNone/>
            </a:pPr>
            <a:endParaRPr sz="14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rgbClr val="FFFFFF"/>
              </a:buClr>
              <a:buSzPts val="1400"/>
              <a:buFont typeface="Arial"/>
              <a:buNone/>
            </a:pPr>
            <a:endParaRPr sz="14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rgbClr val="FFFFFF"/>
              </a:buClr>
              <a:buSzPts val="1400"/>
              <a:buFont typeface="Arial"/>
              <a:buNone/>
            </a:pPr>
            <a:endParaRPr sz="14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rgbClr val="FFFFFF"/>
              </a:buClr>
              <a:buSzPts val="1400"/>
              <a:buFont typeface="Arial"/>
              <a:buNone/>
            </a:pPr>
            <a:endParaRPr sz="14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chemeClr val="dk1"/>
              </a:buClr>
              <a:buSzPts val="1400"/>
              <a:buFont typeface="Arial"/>
              <a:buNone/>
            </a:pPr>
            <a:r>
              <a:rPr lang="en-US" sz="1400" b="1" i="0" u="none" strike="noStrike" cap="none" dirty="0">
                <a:solidFill>
                  <a:schemeClr val="dk1"/>
                </a:solidFill>
                <a:latin typeface="Open Sans"/>
                <a:ea typeface="Open Sans"/>
                <a:cs typeface="Open Sans"/>
                <a:sym typeface="Open Sans"/>
              </a:rPr>
              <a:t>Index 3: Service &amp; Auxiliary Funds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Minimal funding within Academic Affairs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Curricular &amp; Co-curricular requests - ASEWU</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Funds expire fiscal year end  </a:t>
            </a:r>
            <a:br>
              <a:rPr lang="en-US" sz="1400" b="0" i="0" u="none" strike="noStrike" cap="none" dirty="0">
                <a:solidFill>
                  <a:schemeClr val="dk1"/>
                </a:solidFill>
                <a:latin typeface="Open Sans"/>
                <a:ea typeface="Open Sans"/>
                <a:cs typeface="Open Sans"/>
                <a:sym typeface="Open Sans"/>
              </a:rPr>
            </a:br>
            <a:r>
              <a:rPr lang="en-US" sz="1400" b="0" i="0" u="none" strike="noStrike" cap="none" dirty="0">
                <a:solidFill>
                  <a:schemeClr val="dk1"/>
                </a:solidFill>
                <a:latin typeface="Open Sans"/>
                <a:ea typeface="Open Sans"/>
                <a:cs typeface="Open Sans"/>
                <a:sym typeface="Open Sans"/>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80"/>
              </a:spcBef>
              <a:spcAft>
                <a:spcPts val="0"/>
              </a:spcAft>
              <a:buClr>
                <a:srgbClr val="FFFFFF"/>
              </a:buClr>
              <a:buSzPts val="1400"/>
              <a:buFont typeface="Arial"/>
              <a:buNone/>
            </a:pPr>
            <a:endParaRPr sz="14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chemeClr val="dk1"/>
              </a:buClr>
              <a:buSzPts val="1400"/>
              <a:buFont typeface="Arial"/>
              <a:buNone/>
            </a:pPr>
            <a:r>
              <a:rPr lang="en-US" sz="1400" b="1" i="0" u="none" strike="noStrike" cap="none" dirty="0">
                <a:solidFill>
                  <a:schemeClr val="dk1"/>
                </a:solidFill>
                <a:latin typeface="Open Sans"/>
                <a:ea typeface="Open Sans"/>
                <a:cs typeface="Open Sans"/>
                <a:sym typeface="Open Sans"/>
              </a:rPr>
              <a:t>Index 5: Sponsored Programs/Contract Funds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Special Revenue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Extramural Projects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Funds align with project performance periods</a:t>
            </a:r>
            <a:endParaRPr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280"/>
              </a:spcBef>
              <a:spcAft>
                <a:spcPts val="0"/>
              </a:spcAft>
              <a:buClr>
                <a:srgbClr val="FFFFFF"/>
              </a:buClr>
              <a:buSzPts val="1400"/>
              <a:buFont typeface="Arial"/>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chemeClr val="dk1"/>
              </a:buClr>
              <a:buSzPts val="1400"/>
              <a:buFont typeface="Arial"/>
              <a:buNone/>
            </a:pPr>
            <a:r>
              <a:rPr lang="en-US" sz="1400" b="1" i="0" u="none" strike="noStrike" cap="none" dirty="0">
                <a:solidFill>
                  <a:schemeClr val="dk1"/>
                </a:solidFill>
                <a:latin typeface="Open Sans"/>
                <a:ea typeface="Open Sans"/>
                <a:cs typeface="Open Sans"/>
                <a:sym typeface="Open Sans"/>
              </a:rPr>
              <a:t>Index 9: Foundation/Gift Funds</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Donor Gifts</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Endowments</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Open Sans"/>
                <a:ea typeface="Open Sans"/>
                <a:cs typeface="Open Sans"/>
                <a:sym typeface="Open Sans"/>
              </a:rPr>
              <a:t>Funds persist fiscal year end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80"/>
              </a:spcBef>
              <a:spcAft>
                <a:spcPts val="0"/>
              </a:spcAft>
              <a:buClr>
                <a:srgbClr val="FFFFFF"/>
              </a:buClr>
              <a:buSzPts val="1400"/>
              <a:buFont typeface="Arial"/>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rgbClr val="FFFFFF"/>
              </a:buClr>
              <a:buSzPts val="1400"/>
              <a:buFont typeface="Arial"/>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rgbClr val="FFFFFF"/>
              </a:buClr>
              <a:buSzPts val="1400"/>
              <a:buFont typeface="Arial"/>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rgbClr val="FFFFFF"/>
              </a:buClr>
              <a:buSzPts val="1400"/>
              <a:buFont typeface="Arial"/>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rgbClr val="FFFFFF"/>
              </a:buClr>
              <a:buSzPts val="1400"/>
              <a:buFont typeface="Arial"/>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280"/>
              </a:spcBef>
              <a:spcAft>
                <a:spcPts val="0"/>
              </a:spcAft>
              <a:buClr>
                <a:schemeClr val="dk1"/>
              </a:buClr>
              <a:buSzPts val="1400"/>
              <a:buFont typeface="Arial"/>
              <a:buNone/>
            </a:pPr>
            <a:r>
              <a:rPr lang="en-US" sz="1400" b="0" i="0" u="none" strike="noStrike" cap="none" dirty="0">
                <a:solidFill>
                  <a:schemeClr val="dk1"/>
                </a:solidFill>
                <a:latin typeface="Open Sans"/>
                <a:ea typeface="Open Sans"/>
                <a:cs typeface="Open Sans"/>
                <a:sym typeface="Open Sans"/>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713417" y="423998"/>
            <a:ext cx="7886700" cy="615672"/>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CC0202"/>
              </a:buClr>
              <a:buSzPct val="100000"/>
              <a:buFont typeface="Open Sans"/>
              <a:buNone/>
            </a:pPr>
            <a:r>
              <a:rPr lang="en-US"/>
              <a:t>ACADEMIC AFFAIRS </a:t>
            </a:r>
            <a:endParaRPr/>
          </a:p>
        </p:txBody>
      </p:sp>
      <p:sp>
        <p:nvSpPr>
          <p:cNvPr id="110" name="Google Shape;110;p5"/>
          <p:cNvSpPr txBox="1"/>
          <p:nvPr/>
        </p:nvSpPr>
        <p:spPr>
          <a:xfrm>
            <a:off x="794440" y="1989036"/>
            <a:ext cx="7136593" cy="3993554"/>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FFFFFF"/>
              </a:buClr>
              <a:buSzPts val="2000"/>
              <a:buFont typeface="Arial"/>
              <a:buNone/>
            </a:pPr>
            <a:endParaRPr sz="2000" b="1" i="0" u="sng" strike="noStrike" cap="none">
              <a:solidFill>
                <a:schemeClr val="dk1"/>
              </a:solidFill>
              <a:latin typeface="Open Sans"/>
              <a:ea typeface="Open Sans"/>
              <a:cs typeface="Open Sans"/>
              <a:sym typeface="Open Sans"/>
            </a:endParaRPr>
          </a:p>
          <a:p>
            <a:pPr marL="0" marR="0" lvl="0" indent="0" algn="l" rtl="0">
              <a:lnSpc>
                <a:spcPct val="100000"/>
              </a:lnSpc>
              <a:spcBef>
                <a:spcPts val="400"/>
              </a:spcBef>
              <a:spcAft>
                <a:spcPts val="0"/>
              </a:spcAft>
              <a:buClr>
                <a:srgbClr val="FFFFFF"/>
              </a:buClr>
              <a:buSzPts val="2000"/>
              <a:buFont typeface="Arial"/>
              <a:buNone/>
            </a:pPr>
            <a:endParaRPr sz="20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400"/>
              </a:spcBef>
              <a:spcAft>
                <a:spcPts val="0"/>
              </a:spcAft>
              <a:buClr>
                <a:srgbClr val="FFFFFF"/>
              </a:buClr>
              <a:buSzPts val="2000"/>
              <a:buFont typeface="Arial"/>
              <a:buNone/>
            </a:pPr>
            <a:endParaRPr sz="20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400"/>
              </a:spcBef>
              <a:spcAft>
                <a:spcPts val="0"/>
              </a:spcAft>
              <a:buClr>
                <a:srgbClr val="FFFFFF"/>
              </a:buClr>
              <a:buSzPts val="2000"/>
              <a:buFont typeface="Arial"/>
              <a:buNone/>
            </a:pPr>
            <a:endParaRPr sz="20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400"/>
              </a:spcBef>
              <a:spcAft>
                <a:spcPts val="0"/>
              </a:spcAft>
              <a:buClr>
                <a:srgbClr val="FFFFFF"/>
              </a:buClr>
              <a:buSzPts val="2000"/>
              <a:buFont typeface="Arial"/>
              <a:buNone/>
            </a:pPr>
            <a:endParaRPr sz="2000" b="0" i="0" u="none" strike="noStrike" cap="none">
              <a:solidFill>
                <a:schemeClr val="dk1"/>
              </a:solidFill>
              <a:latin typeface="Open Sans"/>
              <a:ea typeface="Open Sans"/>
              <a:cs typeface="Open Sans"/>
              <a:sym typeface="Open Sans"/>
            </a:endParaRPr>
          </a:p>
          <a:p>
            <a:pPr marL="457200" marR="0" lvl="1" indent="0" algn="l" rtl="0">
              <a:lnSpc>
                <a:spcPct val="100000"/>
              </a:lnSpc>
              <a:spcBef>
                <a:spcPts val="360"/>
              </a:spcBef>
              <a:spcAft>
                <a:spcPts val="0"/>
              </a:spcAft>
              <a:buClr>
                <a:srgbClr val="888888"/>
              </a:buClr>
              <a:buSzPts val="1800"/>
              <a:buFont typeface="Arial"/>
              <a:buNone/>
            </a:pPr>
            <a:endParaRPr sz="1800" b="0" i="0" u="none" strike="noStrike" cap="none">
              <a:solidFill>
                <a:schemeClr val="dk1"/>
              </a:solidFill>
              <a:latin typeface="Open Sans"/>
              <a:ea typeface="Open Sans"/>
              <a:cs typeface="Open Sans"/>
              <a:sym typeface="Open Sans"/>
            </a:endParaRPr>
          </a:p>
          <a:p>
            <a:pPr marL="457200" marR="0" lvl="1" indent="0" algn="l" rtl="0">
              <a:lnSpc>
                <a:spcPct val="100000"/>
              </a:lnSpc>
              <a:spcBef>
                <a:spcPts val="360"/>
              </a:spcBef>
              <a:spcAft>
                <a:spcPts val="0"/>
              </a:spcAft>
              <a:buClr>
                <a:srgbClr val="888888"/>
              </a:buClr>
              <a:buSzPts val="1800"/>
              <a:buFont typeface="Arial"/>
              <a:buNone/>
            </a:pPr>
            <a:endParaRPr sz="1800" b="0" i="0" u="none" strike="noStrike" cap="none">
              <a:solidFill>
                <a:schemeClr val="dk1"/>
              </a:solidFill>
              <a:latin typeface="Open Sans"/>
              <a:ea typeface="Open Sans"/>
              <a:cs typeface="Open Sans"/>
              <a:sym typeface="Open Sans"/>
            </a:endParaRPr>
          </a:p>
        </p:txBody>
      </p:sp>
      <p:graphicFrame>
        <p:nvGraphicFramePr>
          <p:cNvPr id="111" name="Google Shape;111;p5"/>
          <p:cNvGraphicFramePr/>
          <p:nvPr/>
        </p:nvGraphicFramePr>
        <p:xfrm>
          <a:off x="428978" y="1539572"/>
          <a:ext cx="8286075" cy="1360075"/>
        </p:xfrm>
        <a:graphic>
          <a:graphicData uri="http://schemas.openxmlformats.org/drawingml/2006/table">
            <a:tbl>
              <a:tblPr>
                <a:noFill/>
                <a:tableStyleId>{A5A25980-DA8D-4948-89EE-B9BDF26D989B}</a:tableStyleId>
              </a:tblPr>
              <a:tblGrid>
                <a:gridCol w="1686550">
                  <a:extLst>
                    <a:ext uri="{9D8B030D-6E8A-4147-A177-3AD203B41FA5}">
                      <a16:colId xmlns:a16="http://schemas.microsoft.com/office/drawing/2014/main" val="20000"/>
                    </a:ext>
                  </a:extLst>
                </a:gridCol>
                <a:gridCol w="1569225">
                  <a:extLst>
                    <a:ext uri="{9D8B030D-6E8A-4147-A177-3AD203B41FA5}">
                      <a16:colId xmlns:a16="http://schemas.microsoft.com/office/drawing/2014/main" val="20001"/>
                    </a:ext>
                  </a:extLst>
                </a:gridCol>
                <a:gridCol w="1877200">
                  <a:extLst>
                    <a:ext uri="{9D8B030D-6E8A-4147-A177-3AD203B41FA5}">
                      <a16:colId xmlns:a16="http://schemas.microsoft.com/office/drawing/2014/main" val="20002"/>
                    </a:ext>
                  </a:extLst>
                </a:gridCol>
                <a:gridCol w="1510550">
                  <a:extLst>
                    <a:ext uri="{9D8B030D-6E8A-4147-A177-3AD203B41FA5}">
                      <a16:colId xmlns:a16="http://schemas.microsoft.com/office/drawing/2014/main" val="20003"/>
                    </a:ext>
                  </a:extLst>
                </a:gridCol>
                <a:gridCol w="1642550">
                  <a:extLst>
                    <a:ext uri="{9D8B030D-6E8A-4147-A177-3AD203B41FA5}">
                      <a16:colId xmlns:a16="http://schemas.microsoft.com/office/drawing/2014/main" val="20004"/>
                    </a:ext>
                  </a:extLst>
                </a:gridCol>
              </a:tblGrid>
              <a:tr h="356975">
                <a:tc gridSpan="5">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Open Sans"/>
                          <a:ea typeface="Open Sans"/>
                          <a:cs typeface="Open Sans"/>
                          <a:sym typeface="Open Sans"/>
                        </a:rPr>
                        <a:t>FY24 Total Planned Budget</a:t>
                      </a:r>
                      <a:endParaRPr sz="1400" u="none" strike="noStrike" cap="none"/>
                    </a:p>
                  </a:txBody>
                  <a:tcPr marL="8875" marR="8875" marT="887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6975">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Open Sans"/>
                          <a:ea typeface="Open Sans"/>
                          <a:cs typeface="Open Sans"/>
                          <a:sym typeface="Open Sans"/>
                        </a:rPr>
                        <a:t> 50 - Revenue </a:t>
                      </a:r>
                      <a:endParaRPr sz="1200" b="1" i="0" u="none" strike="noStrike" cap="none">
                        <a:solidFill>
                          <a:srgbClr val="000000"/>
                        </a:solidFill>
                        <a:latin typeface="Open Sans"/>
                        <a:ea typeface="Open Sans"/>
                        <a:cs typeface="Open Sans"/>
                        <a:sym typeface="Open Sans"/>
                      </a:endParaRPr>
                    </a:p>
                  </a:txBody>
                  <a:tcPr marL="8875" marR="8875" marT="887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Open Sans"/>
                          <a:ea typeface="Open Sans"/>
                          <a:cs typeface="Open Sans"/>
                          <a:sym typeface="Open Sans"/>
                        </a:rPr>
                        <a:t> 60 - Labor Cost </a:t>
                      </a:r>
                      <a:endParaRPr sz="1200" b="1" i="0" u="none" strike="noStrike" cap="none">
                        <a:solidFill>
                          <a:srgbClr val="000000"/>
                        </a:solidFill>
                        <a:latin typeface="Open Sans"/>
                        <a:ea typeface="Open Sans"/>
                        <a:cs typeface="Open Sans"/>
                        <a:sym typeface="Open Sans"/>
                      </a:endParaRPr>
                    </a:p>
                  </a:txBody>
                  <a:tcPr marL="8875" marR="8875" marT="887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Open Sans"/>
                          <a:ea typeface="Open Sans"/>
                          <a:cs typeface="Open Sans"/>
                          <a:sym typeface="Open Sans"/>
                        </a:rPr>
                        <a:t> 70 - Expenditures </a:t>
                      </a:r>
                      <a:endParaRPr sz="1200" b="1" i="0" u="none" strike="noStrike" cap="none">
                        <a:solidFill>
                          <a:srgbClr val="000000"/>
                        </a:solidFill>
                        <a:latin typeface="Open Sans"/>
                        <a:ea typeface="Open Sans"/>
                        <a:cs typeface="Open Sans"/>
                        <a:sym typeface="Open Sans"/>
                      </a:endParaRPr>
                    </a:p>
                  </a:txBody>
                  <a:tcPr marL="8875" marR="8875" marT="887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Open Sans"/>
                          <a:ea typeface="Open Sans"/>
                          <a:cs typeface="Open Sans"/>
                          <a:sym typeface="Open Sans"/>
                        </a:rPr>
                        <a:t> 83 - Transfer-In </a:t>
                      </a:r>
                      <a:endParaRPr sz="1200" b="1" i="0" u="none" strike="noStrike" cap="none">
                        <a:solidFill>
                          <a:srgbClr val="000000"/>
                        </a:solidFill>
                        <a:latin typeface="Open Sans"/>
                        <a:ea typeface="Open Sans"/>
                        <a:cs typeface="Open Sans"/>
                        <a:sym typeface="Open Sans"/>
                      </a:endParaRPr>
                    </a:p>
                  </a:txBody>
                  <a:tcPr marL="8875" marR="8875" marT="887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Open Sans"/>
                          <a:ea typeface="Open Sans"/>
                          <a:cs typeface="Open Sans"/>
                          <a:sym typeface="Open Sans"/>
                        </a:rPr>
                        <a:t> 88 - Transfer Out </a:t>
                      </a:r>
                      <a:endParaRPr sz="1200" b="1" i="0" u="none" strike="noStrike" cap="none">
                        <a:solidFill>
                          <a:srgbClr val="000000"/>
                        </a:solidFill>
                        <a:latin typeface="Open Sans"/>
                        <a:ea typeface="Open Sans"/>
                        <a:cs typeface="Open Sans"/>
                        <a:sym typeface="Open Sans"/>
                      </a:endParaRPr>
                    </a:p>
                  </a:txBody>
                  <a:tcPr marL="8875" marR="8875" marT="8875" marB="0" anchor="b"/>
                </a:tc>
                <a:extLst>
                  <a:ext uri="{0D108BD9-81ED-4DB2-BD59-A6C34878D82A}">
                    <a16:rowId xmlns:a16="http://schemas.microsoft.com/office/drawing/2014/main" val="10001"/>
                  </a:ext>
                </a:extLst>
              </a:tr>
              <a:tr h="6461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$50,740,894 </a:t>
                      </a:r>
                      <a:endParaRPr sz="1400" b="1" i="0" u="none" strike="noStrike" cap="none">
                        <a:solidFill>
                          <a:srgbClr val="000000"/>
                        </a:solidFill>
                        <a:latin typeface="Open Sans"/>
                        <a:ea typeface="Open Sans"/>
                        <a:cs typeface="Open Sans"/>
                        <a:sym typeface="Open Sans"/>
                      </a:endParaRPr>
                    </a:p>
                  </a:txBody>
                  <a:tcPr marL="8875" marR="8875" marT="8875"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$81,721,662 </a:t>
                      </a:r>
                      <a:endParaRPr sz="1400" b="1" i="0" u="none" strike="noStrike" cap="none">
                        <a:solidFill>
                          <a:srgbClr val="000000"/>
                        </a:solidFill>
                        <a:latin typeface="Open Sans"/>
                        <a:ea typeface="Open Sans"/>
                        <a:cs typeface="Open Sans"/>
                        <a:sym typeface="Open Sans"/>
                      </a:endParaRPr>
                    </a:p>
                  </a:txBody>
                  <a:tcPr marL="8875" marR="8875" marT="8875"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$31,500,236 </a:t>
                      </a:r>
                      <a:endParaRPr sz="1400" b="1" i="0" u="none" strike="noStrike" cap="none">
                        <a:solidFill>
                          <a:srgbClr val="000000"/>
                        </a:solidFill>
                        <a:latin typeface="Open Sans"/>
                        <a:ea typeface="Open Sans"/>
                        <a:cs typeface="Open Sans"/>
                        <a:sym typeface="Open Sans"/>
                      </a:endParaRPr>
                    </a:p>
                  </a:txBody>
                  <a:tcPr marL="8875" marR="8875" marT="8875"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$7,990,067 </a:t>
                      </a:r>
                      <a:endParaRPr sz="1400" b="1" i="0" u="none" strike="noStrike" cap="none">
                        <a:solidFill>
                          <a:srgbClr val="000000"/>
                        </a:solidFill>
                        <a:latin typeface="Open Sans"/>
                        <a:ea typeface="Open Sans"/>
                        <a:cs typeface="Open Sans"/>
                        <a:sym typeface="Open Sans"/>
                      </a:endParaRPr>
                    </a:p>
                  </a:txBody>
                  <a:tcPr marL="8875" marR="8875" marT="8875"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$13,493,067 </a:t>
                      </a:r>
                      <a:endParaRPr sz="1400" b="1" i="0" u="none" strike="noStrike" cap="none">
                        <a:solidFill>
                          <a:srgbClr val="000000"/>
                        </a:solidFill>
                        <a:latin typeface="Open Sans"/>
                        <a:ea typeface="Open Sans"/>
                        <a:cs typeface="Open Sans"/>
                        <a:sym typeface="Open Sans"/>
                      </a:endParaRPr>
                    </a:p>
                  </a:txBody>
                  <a:tcPr marL="8875" marR="8875" marT="8875" marB="0" anchor="b"/>
                </a:tc>
                <a:extLst>
                  <a:ext uri="{0D108BD9-81ED-4DB2-BD59-A6C34878D82A}">
                    <a16:rowId xmlns:a16="http://schemas.microsoft.com/office/drawing/2014/main" val="10002"/>
                  </a:ext>
                </a:extLst>
              </a:tr>
            </a:tbl>
          </a:graphicData>
        </a:graphic>
      </p:graphicFrame>
      <p:graphicFrame>
        <p:nvGraphicFramePr>
          <p:cNvPr id="112" name="Google Shape;112;p5"/>
          <p:cNvGraphicFramePr/>
          <p:nvPr/>
        </p:nvGraphicFramePr>
        <p:xfrm>
          <a:off x="603162" y="3101287"/>
          <a:ext cx="7746398" cy="3350157"/>
        </p:xfrm>
        <a:graphic>
          <a:graphicData uri="http://schemas.openxmlformats.org/drawingml/2006/chart">
            <c:chart xmlns:c="http://schemas.openxmlformats.org/drawingml/2006/chart" xmlns:r="http://schemas.openxmlformats.org/officeDocument/2006/relationships" r:id="rId3"/>
          </a:graphicData>
        </a:graphic>
      </p:graphicFrame>
      <p:sp>
        <p:nvSpPr>
          <p:cNvPr id="113" name="Google Shape;113;p5"/>
          <p:cNvSpPr txBox="1"/>
          <p:nvPr/>
        </p:nvSpPr>
        <p:spPr>
          <a:xfrm>
            <a:off x="0" y="6611779"/>
            <a:ext cx="303671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*FY2023 Revenue/Expenses to date as of April 2023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270933" y="274638"/>
            <a:ext cx="8613423"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CC0202"/>
              </a:buClr>
              <a:buSzPct val="100000"/>
              <a:buFont typeface="Open Sans"/>
              <a:buNone/>
            </a:pPr>
            <a:r>
              <a:rPr lang="en-US"/>
              <a:t>INDEX 1 – ALLOCATION DISTRIBUTION</a:t>
            </a:r>
            <a:endParaRPr/>
          </a:p>
        </p:txBody>
      </p:sp>
      <p:graphicFrame>
        <p:nvGraphicFramePr>
          <p:cNvPr id="119" name="Google Shape;119;p6"/>
          <p:cNvGraphicFramePr/>
          <p:nvPr/>
        </p:nvGraphicFramePr>
        <p:xfrm>
          <a:off x="457199" y="2127225"/>
          <a:ext cx="8229575" cy="3252625"/>
        </p:xfrm>
        <a:graphic>
          <a:graphicData uri="http://schemas.openxmlformats.org/drawingml/2006/table">
            <a:tbl>
              <a:tblPr firstRow="1" bandRow="1">
                <a:noFill/>
                <a:tableStyleId>{16A4E29B-BC1B-4BC2-8076-1BADD7687563}</a:tableStyleId>
              </a:tblPr>
              <a:tblGrid>
                <a:gridCol w="883175">
                  <a:extLst>
                    <a:ext uri="{9D8B030D-6E8A-4147-A177-3AD203B41FA5}">
                      <a16:colId xmlns:a16="http://schemas.microsoft.com/office/drawing/2014/main" val="20000"/>
                    </a:ext>
                  </a:extLst>
                </a:gridCol>
                <a:gridCol w="2012425">
                  <a:extLst>
                    <a:ext uri="{9D8B030D-6E8A-4147-A177-3AD203B41FA5}">
                      <a16:colId xmlns:a16="http://schemas.microsoft.com/office/drawing/2014/main" val="20001"/>
                    </a:ext>
                  </a:extLst>
                </a:gridCol>
                <a:gridCol w="851200">
                  <a:extLst>
                    <a:ext uri="{9D8B030D-6E8A-4147-A177-3AD203B41FA5}">
                      <a16:colId xmlns:a16="http://schemas.microsoft.com/office/drawing/2014/main" val="20002"/>
                    </a:ext>
                  </a:extLst>
                </a:gridCol>
                <a:gridCol w="2230650">
                  <a:extLst>
                    <a:ext uri="{9D8B030D-6E8A-4147-A177-3AD203B41FA5}">
                      <a16:colId xmlns:a16="http://schemas.microsoft.com/office/drawing/2014/main" val="20003"/>
                    </a:ext>
                  </a:extLst>
                </a:gridCol>
                <a:gridCol w="932450">
                  <a:extLst>
                    <a:ext uri="{9D8B030D-6E8A-4147-A177-3AD203B41FA5}">
                      <a16:colId xmlns:a16="http://schemas.microsoft.com/office/drawing/2014/main" val="20004"/>
                    </a:ext>
                  </a:extLst>
                </a:gridCol>
                <a:gridCol w="1319675">
                  <a:extLst>
                    <a:ext uri="{9D8B030D-6E8A-4147-A177-3AD203B41FA5}">
                      <a16:colId xmlns:a16="http://schemas.microsoft.com/office/drawing/2014/main" val="20005"/>
                    </a:ext>
                  </a:extLst>
                </a:gridCol>
              </a:tblGrid>
              <a:tr h="425750">
                <a:tc gridSpan="6">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Open Sans"/>
                          <a:ea typeface="Open Sans"/>
                          <a:cs typeface="Open Sans"/>
                          <a:sym typeface="Open Sans"/>
                        </a:rPr>
                        <a:t>Academic Affairs - Index 1 Budget Allocation Distribution</a:t>
                      </a:r>
                      <a:endParaRPr sz="1800" b="1" i="0" u="none" strike="noStrike" cap="none">
                        <a:solidFill>
                          <a:srgbClr val="000000"/>
                        </a:solidFill>
                        <a:latin typeface="Open Sans"/>
                        <a:ea typeface="Open Sans"/>
                        <a:cs typeface="Open Sans"/>
                        <a:sym typeface="Open Sans"/>
                      </a:endParaRPr>
                    </a:p>
                  </a:txBody>
                  <a:tcPr marL="17800" marR="17800" marT="178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687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Open Sans"/>
                          <a:ea typeface="Open Sans"/>
                          <a:cs typeface="Open Sans"/>
                          <a:sym typeface="Open Sans"/>
                        </a:rPr>
                        <a:t>Fiscal Year</a:t>
                      </a:r>
                      <a:endParaRPr sz="1400" b="1"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Open Sans"/>
                          <a:ea typeface="Open Sans"/>
                          <a:cs typeface="Open Sans"/>
                          <a:sym typeface="Open Sans"/>
                        </a:rPr>
                        <a:t> 60 – Personnel/Labor  </a:t>
                      </a:r>
                      <a:endParaRPr sz="1400" b="1"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 of Budget</a:t>
                      </a:r>
                      <a:endParaRPr sz="1400" u="none" strike="noStrike" cap="none"/>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Open Sans"/>
                          <a:ea typeface="Open Sans"/>
                          <a:cs typeface="Open Sans"/>
                          <a:sym typeface="Open Sans"/>
                        </a:rPr>
                        <a:t> 70 - Operating Expenses </a:t>
                      </a:r>
                      <a:endParaRPr sz="1400" b="1"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Open Sans"/>
                        <a:buNone/>
                      </a:pPr>
                      <a:r>
                        <a:rPr lang="en-US" sz="1400" b="1" i="0" u="none" strike="noStrike" cap="none">
                          <a:solidFill>
                            <a:srgbClr val="000000"/>
                          </a:solidFill>
                          <a:latin typeface="Open Sans"/>
                          <a:ea typeface="Open Sans"/>
                          <a:cs typeface="Open Sans"/>
                          <a:sym typeface="Open Sans"/>
                        </a:rPr>
                        <a:t>% of Budget</a:t>
                      </a:r>
                      <a:endParaRPr sz="1400" u="none" strike="noStrike" cap="none"/>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Open Sans"/>
                          <a:ea typeface="Open Sans"/>
                          <a:cs typeface="Open Sans"/>
                          <a:sym typeface="Open Sans"/>
                        </a:rPr>
                        <a:t> Total </a:t>
                      </a:r>
                      <a:endParaRPr sz="1400" b="1" i="0" u="none" strike="noStrike" cap="none">
                        <a:solidFill>
                          <a:srgbClr val="000000"/>
                        </a:solidFill>
                        <a:latin typeface="Open Sans"/>
                        <a:ea typeface="Open Sans"/>
                        <a:cs typeface="Open Sans"/>
                        <a:sym typeface="Open Sans"/>
                      </a:endParaRPr>
                    </a:p>
                  </a:txBody>
                  <a:tcPr marL="17800" marR="17800" marT="17800" marB="0" anchor="b"/>
                </a:tc>
                <a:extLst>
                  <a:ext uri="{0D108BD9-81ED-4DB2-BD59-A6C34878D82A}">
                    <a16:rowId xmlns:a16="http://schemas.microsoft.com/office/drawing/2014/main" val="10001"/>
                  </a:ext>
                </a:extLst>
              </a:tr>
              <a:tr h="62407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FY2022</a:t>
                      </a:r>
                      <a:endParaRPr sz="1400" b="0"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$58,577,009 </a:t>
                      </a:r>
                      <a:endParaRPr sz="1400" b="0"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86%</a:t>
                      </a:r>
                      <a:endParaRPr sz="1400" u="none" strike="noStrike" cap="none"/>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$9,834,974 </a:t>
                      </a:r>
                      <a:endParaRPr sz="1400" b="0"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14%</a:t>
                      </a:r>
                      <a:endParaRPr sz="1400" u="none" strike="noStrike" cap="none"/>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$68,411,983 </a:t>
                      </a:r>
                      <a:endParaRPr sz="1400" b="1" i="0" u="none" strike="noStrike" cap="none">
                        <a:solidFill>
                          <a:srgbClr val="000000"/>
                        </a:solidFill>
                        <a:latin typeface="Open Sans"/>
                        <a:ea typeface="Open Sans"/>
                        <a:cs typeface="Open Sans"/>
                        <a:sym typeface="Open Sans"/>
                      </a:endParaRPr>
                    </a:p>
                  </a:txBody>
                  <a:tcPr marL="17800" marR="17800" marT="17800" marB="0" anchor="b"/>
                </a:tc>
                <a:extLst>
                  <a:ext uri="{0D108BD9-81ED-4DB2-BD59-A6C34878D82A}">
                    <a16:rowId xmlns:a16="http://schemas.microsoft.com/office/drawing/2014/main" val="10002"/>
                  </a:ext>
                </a:extLst>
              </a:tr>
              <a:tr h="62407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FY2023</a:t>
                      </a:r>
                      <a:endParaRPr sz="1400" b="0"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$57,772,027 </a:t>
                      </a:r>
                      <a:endParaRPr sz="1400" b="0"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88%</a:t>
                      </a:r>
                      <a:endParaRPr sz="1400" u="none" strike="noStrike" cap="none"/>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$7,766,992 </a:t>
                      </a:r>
                      <a:endParaRPr sz="1400" b="0"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12%</a:t>
                      </a:r>
                      <a:endParaRPr sz="1400" u="none" strike="noStrike" cap="none"/>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$65,539,019 </a:t>
                      </a:r>
                      <a:endParaRPr sz="1400" b="1" i="0" u="none" strike="noStrike" cap="none">
                        <a:solidFill>
                          <a:srgbClr val="000000"/>
                        </a:solidFill>
                        <a:latin typeface="Open Sans"/>
                        <a:ea typeface="Open Sans"/>
                        <a:cs typeface="Open Sans"/>
                        <a:sym typeface="Open Sans"/>
                      </a:endParaRPr>
                    </a:p>
                  </a:txBody>
                  <a:tcPr marL="17800" marR="17800" marT="17800" marB="0" anchor="b"/>
                </a:tc>
                <a:extLst>
                  <a:ext uri="{0D108BD9-81ED-4DB2-BD59-A6C34878D82A}">
                    <a16:rowId xmlns:a16="http://schemas.microsoft.com/office/drawing/2014/main" val="10003"/>
                  </a:ext>
                </a:extLst>
              </a:tr>
              <a:tr h="62407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FY2024*</a:t>
                      </a:r>
                      <a:endParaRPr sz="1400" b="0"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$60,095,556 </a:t>
                      </a:r>
                      <a:endParaRPr sz="1400" b="0"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90%</a:t>
                      </a:r>
                      <a:endParaRPr sz="1400" u="none" strike="noStrike" cap="none"/>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$6,544,132 </a:t>
                      </a:r>
                      <a:endParaRPr sz="1400" b="0"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10%</a:t>
                      </a:r>
                      <a:endParaRPr sz="1400" u="none" strike="noStrike" cap="none"/>
                    </a:p>
                  </a:txBody>
                  <a:tcPr marL="17800" marR="17800" marT="17800"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Open Sans"/>
                          <a:ea typeface="Open Sans"/>
                          <a:cs typeface="Open Sans"/>
                          <a:sym typeface="Open Sans"/>
                        </a:rPr>
                        <a:t> $66,639,688 </a:t>
                      </a:r>
                      <a:endParaRPr sz="1400" b="1" i="0" u="none" strike="noStrike" cap="none">
                        <a:solidFill>
                          <a:srgbClr val="000000"/>
                        </a:solidFill>
                        <a:latin typeface="Open Sans"/>
                        <a:ea typeface="Open Sans"/>
                        <a:cs typeface="Open Sans"/>
                        <a:sym typeface="Open Sans"/>
                      </a:endParaRPr>
                    </a:p>
                  </a:txBody>
                  <a:tcPr marL="17800" marR="17800" marT="17800" marB="0" anchor="b"/>
                </a:tc>
                <a:extLst>
                  <a:ext uri="{0D108BD9-81ED-4DB2-BD59-A6C34878D82A}">
                    <a16:rowId xmlns:a16="http://schemas.microsoft.com/office/drawing/2014/main" val="10004"/>
                  </a:ext>
                </a:extLst>
              </a:tr>
              <a:tr h="327775">
                <a:tc gridSpan="4">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Open Sans"/>
                          <a:ea typeface="Open Sans"/>
                          <a:cs typeface="Open Sans"/>
                          <a:sym typeface="Open Sans"/>
                        </a:rPr>
                        <a:t>*Includes Nursing appropriation of $1,035,164 &amp; Summer Bridge $99,000</a:t>
                      </a:r>
                      <a:endParaRPr sz="900" b="0" i="0" u="none" strike="noStrike" cap="none">
                        <a:solidFill>
                          <a:srgbClr val="000000"/>
                        </a:solidFill>
                        <a:latin typeface="Open Sans"/>
                        <a:ea typeface="Open Sans"/>
                        <a:cs typeface="Open Sans"/>
                        <a:sym typeface="Open Sans"/>
                      </a:endParaRPr>
                    </a:p>
                  </a:txBody>
                  <a:tcPr marL="17800" marR="17800" marT="1780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Open Sans"/>
                        <a:ea typeface="Open Sans"/>
                        <a:cs typeface="Open Sans"/>
                        <a:sym typeface="Open Sans"/>
                      </a:endParaRPr>
                    </a:p>
                  </a:txBody>
                  <a:tcPr marL="17800" marR="17800" marT="17800" marB="0" anchor="b"/>
                </a:tc>
                <a:tc>
                  <a:txBody>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Open Sans"/>
                        <a:ea typeface="Open Sans"/>
                        <a:cs typeface="Open Sans"/>
                        <a:sym typeface="Open Sans"/>
                      </a:endParaRPr>
                    </a:p>
                  </a:txBody>
                  <a:tcPr marL="17800" marR="17800" marT="17800"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101600" y="274638"/>
            <a:ext cx="9042399"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CC0202"/>
              </a:buClr>
              <a:buSzPct val="100000"/>
              <a:buFont typeface="Open Sans"/>
              <a:buNone/>
            </a:pPr>
            <a:r>
              <a:rPr lang="en-US"/>
              <a:t>INDEX 1 – STATE BUDGET ALLOCATIONS</a:t>
            </a:r>
            <a:endParaRPr/>
          </a:p>
        </p:txBody>
      </p:sp>
      <p:graphicFrame>
        <p:nvGraphicFramePr>
          <p:cNvPr id="125" name="Google Shape;125;p7"/>
          <p:cNvGraphicFramePr/>
          <p:nvPr>
            <p:extLst>
              <p:ext uri="{D42A27DB-BD31-4B8C-83A1-F6EECF244321}">
                <p14:modId xmlns:p14="http://schemas.microsoft.com/office/powerpoint/2010/main" val="1622392003"/>
              </p:ext>
            </p:extLst>
          </p:nvPr>
        </p:nvGraphicFramePr>
        <p:xfrm>
          <a:off x="325676" y="1519518"/>
          <a:ext cx="8617907" cy="4716480"/>
        </p:xfrm>
        <a:graphic>
          <a:graphicData uri="http://schemas.openxmlformats.org/drawingml/2006/table">
            <a:tbl>
              <a:tblPr firstRow="1" firstCol="1" bandRow="1">
                <a:noFill/>
                <a:tableStyleId>{0E9EA381-31D3-4BF0-B555-07718885E099}</a:tableStyleId>
              </a:tblPr>
              <a:tblGrid>
                <a:gridCol w="525006">
                  <a:extLst>
                    <a:ext uri="{9D8B030D-6E8A-4147-A177-3AD203B41FA5}">
                      <a16:colId xmlns:a16="http://schemas.microsoft.com/office/drawing/2014/main" val="20000"/>
                    </a:ext>
                  </a:extLst>
                </a:gridCol>
                <a:gridCol w="2857022">
                  <a:extLst>
                    <a:ext uri="{9D8B030D-6E8A-4147-A177-3AD203B41FA5}">
                      <a16:colId xmlns:a16="http://schemas.microsoft.com/office/drawing/2014/main" val="20001"/>
                    </a:ext>
                  </a:extLst>
                </a:gridCol>
                <a:gridCol w="1189973">
                  <a:extLst>
                    <a:ext uri="{9D8B030D-6E8A-4147-A177-3AD203B41FA5}">
                      <a16:colId xmlns:a16="http://schemas.microsoft.com/office/drawing/2014/main" val="20002"/>
                    </a:ext>
                  </a:extLst>
                </a:gridCol>
                <a:gridCol w="1315233">
                  <a:extLst>
                    <a:ext uri="{9D8B030D-6E8A-4147-A177-3AD203B41FA5}">
                      <a16:colId xmlns:a16="http://schemas.microsoft.com/office/drawing/2014/main" val="20003"/>
                    </a:ext>
                  </a:extLst>
                </a:gridCol>
                <a:gridCol w="739035">
                  <a:extLst>
                    <a:ext uri="{9D8B030D-6E8A-4147-A177-3AD203B41FA5}">
                      <a16:colId xmlns:a16="http://schemas.microsoft.com/office/drawing/2014/main" val="20004"/>
                    </a:ext>
                  </a:extLst>
                </a:gridCol>
                <a:gridCol w="1290181">
                  <a:extLst>
                    <a:ext uri="{9D8B030D-6E8A-4147-A177-3AD203B41FA5}">
                      <a16:colId xmlns:a16="http://schemas.microsoft.com/office/drawing/2014/main" val="20005"/>
                    </a:ext>
                  </a:extLst>
                </a:gridCol>
                <a:gridCol w="701457">
                  <a:extLst>
                    <a:ext uri="{9D8B030D-6E8A-4147-A177-3AD203B41FA5}">
                      <a16:colId xmlns:a16="http://schemas.microsoft.com/office/drawing/2014/main" val="20006"/>
                    </a:ext>
                  </a:extLst>
                </a:gridCol>
              </a:tblGrid>
              <a:tr h="11871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latin typeface="Open Sans"/>
                          <a:ea typeface="Open Sans"/>
                          <a:cs typeface="Open Sans"/>
                          <a:sym typeface="Open Sans"/>
                        </a:rPr>
                        <a:t>Org #</a:t>
                      </a:r>
                      <a:endParaRPr sz="1200" b="1" i="0" u="none" strike="noStrike" cap="none" dirty="0">
                        <a:solidFill>
                          <a:srgbClr val="FFFFFF"/>
                        </a:solidFill>
                        <a:latin typeface="Open Sans"/>
                        <a:ea typeface="Open Sans"/>
                        <a:cs typeface="Open Sans"/>
                        <a:sym typeface="Open Sans"/>
                      </a:endParaRPr>
                    </a:p>
                  </a:txBody>
                  <a:tcPr marL="9525" marR="9525" marT="9525" marB="0"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latin typeface="Open Sans"/>
                          <a:ea typeface="Open Sans"/>
                          <a:cs typeface="Open Sans"/>
                          <a:sym typeface="Open Sans"/>
                        </a:rPr>
                        <a:t>Academic Affairs Org Description</a:t>
                      </a:r>
                      <a:endParaRPr sz="1200" b="1" i="0" u="none" strike="noStrike" cap="none" dirty="0">
                        <a:solidFill>
                          <a:srgbClr val="FFFFFF"/>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Open Sans"/>
                          <a:ea typeface="Open Sans"/>
                          <a:cs typeface="Open Sans"/>
                          <a:sym typeface="Open Sans"/>
                        </a:rPr>
                        <a:t>FY2022 </a:t>
                      </a:r>
                      <a:endParaRPr sz="1200" u="none" strike="noStrike" cap="none" dirty="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Open Sans"/>
                          <a:ea typeface="Open Sans"/>
                          <a:cs typeface="Open Sans"/>
                          <a:sym typeface="Open Sans"/>
                        </a:rPr>
                        <a:t>Index 1 Budget</a:t>
                      </a:r>
                      <a:endParaRPr sz="1200" b="1" i="0" u="none" strike="noStrike" cap="none" dirty="0">
                        <a:solidFill>
                          <a:srgbClr val="FFFFFF"/>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Open Sans"/>
                          <a:ea typeface="Open Sans"/>
                          <a:cs typeface="Open Sans"/>
                          <a:sym typeface="Open Sans"/>
                        </a:rPr>
                        <a:t>FY2023 </a:t>
                      </a:r>
                      <a:endParaRPr sz="1200" u="none" strike="noStrike" cap="none" dirty="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Open Sans"/>
                          <a:ea typeface="Open Sans"/>
                          <a:cs typeface="Open Sans"/>
                          <a:sym typeface="Open Sans"/>
                        </a:rPr>
                        <a:t>Index 1 Budget</a:t>
                      </a:r>
                      <a:endParaRPr sz="1200" b="1" i="0" u="none" strike="noStrike" cap="none" dirty="0">
                        <a:solidFill>
                          <a:srgbClr val="FFFFFF"/>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Open Sans"/>
                          <a:ea typeface="Open Sans"/>
                          <a:cs typeface="Open Sans"/>
                          <a:sym typeface="Open Sans"/>
                        </a:rPr>
                        <a:t>% Change</a:t>
                      </a:r>
                      <a:endParaRPr sz="1200" u="none" strike="noStrike" cap="none" dirty="0">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Open Sans"/>
                          <a:ea typeface="Open Sans"/>
                          <a:cs typeface="Open Sans"/>
                          <a:sym typeface="Open Sans"/>
                        </a:rPr>
                        <a:t>FY2024 </a:t>
                      </a:r>
                      <a:endParaRPr sz="1200" u="none" strike="noStrike" cap="none" dirty="0">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Open Sans"/>
                          <a:ea typeface="Open Sans"/>
                          <a:cs typeface="Open Sans"/>
                          <a:sym typeface="Open Sans"/>
                        </a:rPr>
                        <a:t>Index 1 Budget</a:t>
                      </a:r>
                      <a:endParaRPr sz="1200" b="1" i="0" u="none" strike="noStrike" cap="none" dirty="0">
                        <a:solidFill>
                          <a:srgbClr val="FFFFFF"/>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dirty="0">
                          <a:solidFill>
                            <a:srgbClr val="FFFFFF"/>
                          </a:solidFill>
                          <a:latin typeface="Open Sans"/>
                          <a:ea typeface="Open Sans"/>
                          <a:cs typeface="Open Sans"/>
                          <a:sym typeface="Open Sans"/>
                        </a:rPr>
                        <a:t>% Change</a:t>
                      </a:r>
                      <a:endParaRPr sz="1200" u="none" strike="noStrike" cap="none" dirty="0">
                        <a:latin typeface="Open Sans"/>
                        <a:ea typeface="Open Sans"/>
                        <a:cs typeface="Open Sans"/>
                        <a:sym typeface="Open Sans"/>
                      </a:endParaRPr>
                    </a:p>
                  </a:txBody>
                  <a:tcPr marL="9525" marR="9525" marT="9525" marB="0" anchor="ctr"/>
                </a:tc>
                <a:extLst>
                  <a:ext uri="{0D108BD9-81ED-4DB2-BD59-A6C34878D82A}">
                    <a16:rowId xmlns:a16="http://schemas.microsoft.com/office/drawing/2014/main" val="10000"/>
                  </a:ext>
                </a:extLst>
              </a:tr>
              <a:tr h="32242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210</a:t>
                      </a:r>
                      <a:endParaRPr sz="1100" b="1" i="0" u="none" strike="noStrike" cap="none">
                        <a:solidFill>
                          <a:srgbClr val="FFFFFF"/>
                        </a:solidFill>
                        <a:latin typeface="Open Sans"/>
                        <a:ea typeface="Open Sans"/>
                        <a:cs typeface="Open Sans"/>
                        <a:sym typeface="Open Sans"/>
                      </a:endParaRPr>
                    </a:p>
                  </a:txBody>
                  <a:tcPr marL="9525" marR="9525" marT="9525"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Academic Affairs Administration</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6,299,376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4,607,301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0000"/>
                          </a:solidFill>
                          <a:latin typeface="Open Sans"/>
                          <a:ea typeface="Open Sans"/>
                          <a:cs typeface="Open Sans"/>
                          <a:sym typeface="Open Sans"/>
                        </a:rPr>
                        <a:t>-27%</a:t>
                      </a:r>
                      <a:endParaRPr sz="1400" u="none" strike="noStrike" cap="none">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3,135,134 </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0000"/>
                          </a:solidFill>
                          <a:latin typeface="Open Sans"/>
                          <a:ea typeface="Open Sans"/>
                          <a:cs typeface="Open Sans"/>
                          <a:sym typeface="Open Sans"/>
                        </a:rPr>
                        <a:t>-32%</a:t>
                      </a:r>
                      <a:endParaRPr sz="1400" u="none" strike="noStrike" cap="none">
                        <a:latin typeface="Open Sans"/>
                        <a:ea typeface="Open Sans"/>
                        <a:cs typeface="Open Sans"/>
                        <a:sym typeface="Open Sans"/>
                      </a:endParaRPr>
                    </a:p>
                  </a:txBody>
                  <a:tcPr marL="9525" marR="9525" marT="9525" marB="0" anchor="ctr"/>
                </a:tc>
                <a:extLst>
                  <a:ext uri="{0D108BD9-81ED-4DB2-BD59-A6C34878D82A}">
                    <a16:rowId xmlns:a16="http://schemas.microsoft.com/office/drawing/2014/main" val="10001"/>
                  </a:ext>
                </a:extLst>
              </a:tr>
              <a:tr h="30777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240</a:t>
                      </a:r>
                      <a:endParaRPr sz="1100" b="1" i="0" u="none" strike="noStrike" cap="none">
                        <a:solidFill>
                          <a:srgbClr val="FFFFFF"/>
                        </a:solidFill>
                        <a:latin typeface="Open Sans"/>
                        <a:ea typeface="Open Sans"/>
                        <a:cs typeface="Open Sans"/>
                        <a:sym typeface="Open Sans"/>
                      </a:endParaRPr>
                    </a:p>
                  </a:txBody>
                  <a:tcPr marL="9525" marR="9525" marT="9525"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College of Professional Programs</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15,899,874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13,623,846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0000"/>
                          </a:solidFill>
                          <a:latin typeface="Open Sans"/>
                          <a:ea typeface="Open Sans"/>
                          <a:cs typeface="Open Sans"/>
                          <a:sym typeface="Open Sans"/>
                        </a:rPr>
                        <a:t>-14%</a:t>
                      </a:r>
                      <a:endParaRPr sz="1400" u="none" strike="noStrike" cap="none">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13,847,067 </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2%</a:t>
                      </a:r>
                      <a:endParaRPr sz="1400" u="none" strike="noStrike" cap="none">
                        <a:latin typeface="Open Sans"/>
                        <a:ea typeface="Open Sans"/>
                        <a:cs typeface="Open Sans"/>
                        <a:sym typeface="Open Sans"/>
                      </a:endParaRPr>
                    </a:p>
                  </a:txBody>
                  <a:tcPr marL="9525" marR="9525" marT="9525" marB="0" anchor="ctr"/>
                </a:tc>
                <a:extLst>
                  <a:ext uri="{0D108BD9-81ED-4DB2-BD59-A6C34878D82A}">
                    <a16:rowId xmlns:a16="http://schemas.microsoft.com/office/drawing/2014/main" val="10002"/>
                  </a:ext>
                </a:extLst>
              </a:tr>
              <a:tr h="30777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250</a:t>
                      </a:r>
                      <a:endParaRPr sz="1100" b="1" i="0" u="none" strike="noStrike" cap="none">
                        <a:solidFill>
                          <a:srgbClr val="FFFFFF"/>
                        </a:solidFill>
                        <a:latin typeface="Open Sans"/>
                        <a:ea typeface="Open Sans"/>
                        <a:cs typeface="Open Sans"/>
                        <a:sym typeface="Open Sans"/>
                      </a:endParaRPr>
                    </a:p>
                  </a:txBody>
                  <a:tcPr marL="9525" marR="9525" marT="9525"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College of Arts, Humanities &amp; Social Sciences</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16,500,569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15,970,545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0000"/>
                          </a:solidFill>
                          <a:latin typeface="Open Sans"/>
                          <a:ea typeface="Open Sans"/>
                          <a:cs typeface="Open Sans"/>
                          <a:sym typeface="Open Sans"/>
                        </a:rPr>
                        <a:t>-3%</a:t>
                      </a:r>
                      <a:endParaRPr sz="1400" u="none" strike="noStrike" cap="none">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16,085,638 </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1%</a:t>
                      </a:r>
                      <a:endParaRPr sz="1400" u="none" strike="noStrike" cap="none">
                        <a:latin typeface="Open Sans"/>
                        <a:ea typeface="Open Sans"/>
                        <a:cs typeface="Open Sans"/>
                        <a:sym typeface="Open Sans"/>
                      </a:endParaRPr>
                    </a:p>
                  </a:txBody>
                  <a:tcPr marL="9525" marR="9525" marT="9525" marB="0" anchor="ctr"/>
                </a:tc>
                <a:extLst>
                  <a:ext uri="{0D108BD9-81ED-4DB2-BD59-A6C34878D82A}">
                    <a16:rowId xmlns:a16="http://schemas.microsoft.com/office/drawing/2014/main" val="10003"/>
                  </a:ext>
                </a:extLst>
              </a:tr>
              <a:tr h="399900">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260</a:t>
                      </a:r>
                      <a:endParaRPr sz="1100" b="1" i="0" u="none" strike="noStrike" cap="none">
                        <a:solidFill>
                          <a:srgbClr val="FFFFFF"/>
                        </a:solidFill>
                        <a:latin typeface="Open Sans"/>
                        <a:ea typeface="Open Sans"/>
                        <a:cs typeface="Open Sans"/>
                        <a:sym typeface="Open Sans"/>
                      </a:endParaRPr>
                    </a:p>
                  </a:txBody>
                  <a:tcPr marL="9525" marR="9525" marT="9525"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College of Science, Technology, Engineering &amp; Mathematics</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15,112,601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15,792,767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5%</a:t>
                      </a:r>
                      <a:endParaRPr sz="1400" u="none" strike="noStrike" cap="none">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16,474,396 </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4%</a:t>
                      </a:r>
                      <a:endParaRPr sz="1400" u="none" strike="noStrike" cap="none">
                        <a:latin typeface="Open Sans"/>
                        <a:ea typeface="Open Sans"/>
                        <a:cs typeface="Open Sans"/>
                        <a:sym typeface="Open Sans"/>
                      </a:endParaRPr>
                    </a:p>
                  </a:txBody>
                  <a:tcPr marL="9525" marR="9525" marT="9525" marB="0" anchor="ctr"/>
                </a:tc>
                <a:extLst>
                  <a:ext uri="{0D108BD9-81ED-4DB2-BD59-A6C34878D82A}">
                    <a16:rowId xmlns:a16="http://schemas.microsoft.com/office/drawing/2014/main" val="10004"/>
                  </a:ext>
                </a:extLst>
              </a:tr>
              <a:tr h="30777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290</a:t>
                      </a:r>
                      <a:endParaRPr sz="1100" b="1" i="0" u="none" strike="noStrike" cap="none">
                        <a:solidFill>
                          <a:srgbClr val="FFFFFF"/>
                        </a:solidFill>
                        <a:latin typeface="Open Sans"/>
                        <a:ea typeface="Open Sans"/>
                        <a:cs typeface="Open Sans"/>
                        <a:sym typeface="Open Sans"/>
                      </a:endParaRPr>
                    </a:p>
                  </a:txBody>
                  <a:tcPr marL="9525" marR="9525" marT="9525"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Office of Grant &amp; Research Development</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260,650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260,650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0%</a:t>
                      </a:r>
                      <a:endParaRPr sz="1400" u="none" strike="noStrike" cap="none">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260,651 </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Open Sans"/>
                          <a:ea typeface="Open Sans"/>
                          <a:cs typeface="Open Sans"/>
                          <a:sym typeface="Open Sans"/>
                        </a:rPr>
                        <a:t>0%</a:t>
                      </a:r>
                      <a:endParaRPr sz="1400" u="none" strike="noStrike" cap="none" dirty="0">
                        <a:latin typeface="Open Sans"/>
                        <a:ea typeface="Open Sans"/>
                        <a:cs typeface="Open Sans"/>
                        <a:sym typeface="Open Sans"/>
                      </a:endParaRPr>
                    </a:p>
                  </a:txBody>
                  <a:tcPr marL="9525" marR="9525" marT="9525" marB="0" anchor="ctr"/>
                </a:tc>
                <a:extLst>
                  <a:ext uri="{0D108BD9-81ED-4DB2-BD59-A6C34878D82A}">
                    <a16:rowId xmlns:a16="http://schemas.microsoft.com/office/drawing/2014/main" val="10005"/>
                  </a:ext>
                </a:extLst>
              </a:tr>
              <a:tr h="30777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310</a:t>
                      </a:r>
                      <a:endParaRPr sz="1100" b="1" i="0" u="none" strike="noStrike" cap="none">
                        <a:solidFill>
                          <a:srgbClr val="FFFFFF"/>
                        </a:solidFill>
                        <a:latin typeface="Open Sans"/>
                        <a:ea typeface="Open Sans"/>
                        <a:cs typeface="Open Sans"/>
                        <a:sym typeface="Open Sans"/>
                      </a:endParaRPr>
                    </a:p>
                  </a:txBody>
                  <a:tcPr marL="9525" marR="9525" marT="9525"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Institutional Effectiveness</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904,471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826,332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0000"/>
                          </a:solidFill>
                          <a:latin typeface="Open Sans"/>
                          <a:ea typeface="Open Sans"/>
                          <a:cs typeface="Open Sans"/>
                          <a:sym typeface="Open Sans"/>
                        </a:rPr>
                        <a:t>-9%</a:t>
                      </a:r>
                      <a:endParaRPr sz="1400" u="none" strike="noStrike" cap="none">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801,797 </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0000"/>
                          </a:solidFill>
                          <a:latin typeface="Open Sans"/>
                          <a:ea typeface="Open Sans"/>
                          <a:cs typeface="Open Sans"/>
                          <a:sym typeface="Open Sans"/>
                        </a:rPr>
                        <a:t>-3%</a:t>
                      </a:r>
                      <a:endParaRPr sz="1400" u="none" strike="noStrike" cap="none">
                        <a:latin typeface="Open Sans"/>
                        <a:ea typeface="Open Sans"/>
                        <a:cs typeface="Open Sans"/>
                        <a:sym typeface="Open Sans"/>
                      </a:endParaRPr>
                    </a:p>
                  </a:txBody>
                  <a:tcPr marL="9525" marR="9525" marT="9525" marB="0" anchor="ctr"/>
                </a:tc>
                <a:extLst>
                  <a:ext uri="{0D108BD9-81ED-4DB2-BD59-A6C34878D82A}">
                    <a16:rowId xmlns:a16="http://schemas.microsoft.com/office/drawing/2014/main" val="10006"/>
                  </a:ext>
                </a:extLst>
              </a:tr>
              <a:tr h="30777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350</a:t>
                      </a:r>
                      <a:endParaRPr sz="1100" b="1" i="0" u="none" strike="noStrike" cap="none">
                        <a:solidFill>
                          <a:srgbClr val="FFFFFF"/>
                        </a:solidFill>
                        <a:latin typeface="Open Sans"/>
                        <a:ea typeface="Open Sans"/>
                        <a:cs typeface="Open Sans"/>
                        <a:sym typeface="Open Sans"/>
                      </a:endParaRPr>
                    </a:p>
                  </a:txBody>
                  <a:tcPr marL="9525" marR="9525" marT="9525"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College of Health Science &amp; Public Health</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6,838,420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7,445,451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9%</a:t>
                      </a:r>
                      <a:endParaRPr sz="1400" u="none" strike="noStrike" cap="none">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9,043,896 </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21%</a:t>
                      </a:r>
                      <a:endParaRPr sz="1400" u="none" strike="noStrike" cap="none">
                        <a:latin typeface="Open Sans"/>
                        <a:ea typeface="Open Sans"/>
                        <a:cs typeface="Open Sans"/>
                        <a:sym typeface="Open Sans"/>
                      </a:endParaRPr>
                    </a:p>
                  </a:txBody>
                  <a:tcPr marL="9525" marR="9525" marT="9525" marB="0" anchor="ctr"/>
                </a:tc>
                <a:extLst>
                  <a:ext uri="{0D108BD9-81ED-4DB2-BD59-A6C34878D82A}">
                    <a16:rowId xmlns:a16="http://schemas.microsoft.com/office/drawing/2014/main" val="10007"/>
                  </a:ext>
                </a:extLst>
              </a:tr>
              <a:tr h="30777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360</a:t>
                      </a:r>
                      <a:endParaRPr sz="1100" b="1" i="0" u="none" strike="noStrike" cap="none">
                        <a:solidFill>
                          <a:srgbClr val="FFFFFF"/>
                        </a:solidFill>
                        <a:latin typeface="Open Sans"/>
                        <a:ea typeface="Open Sans"/>
                        <a:cs typeface="Open Sans"/>
                        <a:sym typeface="Open Sans"/>
                      </a:endParaRPr>
                    </a:p>
                  </a:txBody>
                  <a:tcPr marL="9525" marR="9525" marT="9525"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Student Success, Planning &amp; Policy</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2,796,078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2,887,930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3%</a:t>
                      </a:r>
                      <a:endParaRPr sz="1400" u="none" strike="noStrike" cap="none">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2,828,050 </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0000"/>
                          </a:solidFill>
                          <a:latin typeface="Open Sans"/>
                          <a:ea typeface="Open Sans"/>
                          <a:cs typeface="Open Sans"/>
                          <a:sym typeface="Open Sans"/>
                        </a:rPr>
                        <a:t>-2%</a:t>
                      </a:r>
                      <a:endParaRPr sz="1400" u="none" strike="noStrike" cap="none">
                        <a:latin typeface="Open Sans"/>
                        <a:ea typeface="Open Sans"/>
                        <a:cs typeface="Open Sans"/>
                        <a:sym typeface="Open Sans"/>
                      </a:endParaRPr>
                    </a:p>
                  </a:txBody>
                  <a:tcPr marL="9525" marR="9525" marT="9525" marB="0" anchor="ctr"/>
                </a:tc>
                <a:extLst>
                  <a:ext uri="{0D108BD9-81ED-4DB2-BD59-A6C34878D82A}">
                    <a16:rowId xmlns:a16="http://schemas.microsoft.com/office/drawing/2014/main" val="10008"/>
                  </a:ext>
                </a:extLst>
              </a:tr>
              <a:tr h="30777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370</a:t>
                      </a:r>
                      <a:endParaRPr sz="1100" b="1" i="0" u="none" strike="noStrike" cap="none">
                        <a:solidFill>
                          <a:srgbClr val="FFFFFF"/>
                        </a:solidFill>
                        <a:latin typeface="Open Sans"/>
                        <a:ea typeface="Open Sans"/>
                        <a:cs typeface="Open Sans"/>
                        <a:sym typeface="Open Sans"/>
                      </a:endParaRPr>
                    </a:p>
                  </a:txBody>
                  <a:tcPr marL="9525" marR="9525" marT="9525"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Graduate Studies</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1,551,954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1,531,142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0000"/>
                          </a:solidFill>
                          <a:latin typeface="Open Sans"/>
                          <a:ea typeface="Open Sans"/>
                          <a:cs typeface="Open Sans"/>
                          <a:sym typeface="Open Sans"/>
                        </a:rPr>
                        <a:t>-1%</a:t>
                      </a:r>
                      <a:endParaRPr sz="1400" u="none" strike="noStrike" cap="none">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1,456,438 </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0000"/>
                          </a:solidFill>
                          <a:latin typeface="Open Sans"/>
                          <a:ea typeface="Open Sans"/>
                          <a:cs typeface="Open Sans"/>
                          <a:sym typeface="Open Sans"/>
                        </a:rPr>
                        <a:t>-5%</a:t>
                      </a:r>
                      <a:endParaRPr sz="1400" u="none" strike="noStrike" cap="none">
                        <a:latin typeface="Open Sans"/>
                        <a:ea typeface="Open Sans"/>
                        <a:cs typeface="Open Sans"/>
                        <a:sym typeface="Open Sans"/>
                      </a:endParaRPr>
                    </a:p>
                  </a:txBody>
                  <a:tcPr marL="9525" marR="9525" marT="9525" marB="0" anchor="ctr"/>
                </a:tc>
                <a:extLst>
                  <a:ext uri="{0D108BD9-81ED-4DB2-BD59-A6C34878D82A}">
                    <a16:rowId xmlns:a16="http://schemas.microsoft.com/office/drawing/2014/main" val="10009"/>
                  </a:ext>
                </a:extLst>
              </a:tr>
              <a:tr h="30777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520</a:t>
                      </a:r>
                      <a:endParaRPr sz="1100" b="1" i="0" u="none" strike="noStrike" cap="none">
                        <a:solidFill>
                          <a:srgbClr val="FFFFFF"/>
                        </a:solidFill>
                        <a:latin typeface="Open Sans"/>
                        <a:ea typeface="Open Sans"/>
                        <a:cs typeface="Open Sans"/>
                        <a:sym typeface="Open Sans"/>
                      </a:endParaRPr>
                    </a:p>
                  </a:txBody>
                  <a:tcPr marL="9525" marR="9525" marT="9525" marB="0" anchor="ct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Enrollment Services</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2,247,990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2,593,055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15%</a:t>
                      </a:r>
                      <a:endParaRPr sz="1400" u="none" strike="noStrike" cap="none">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    2,706,622 </a:t>
                      </a:r>
                      <a:endParaRPr sz="1100" b="0"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4%</a:t>
                      </a:r>
                      <a:endParaRPr sz="1400" u="none" strike="noStrike" cap="none">
                        <a:latin typeface="Open Sans"/>
                        <a:ea typeface="Open Sans"/>
                        <a:cs typeface="Open Sans"/>
                        <a:sym typeface="Open Sans"/>
                      </a:endParaRPr>
                    </a:p>
                  </a:txBody>
                  <a:tcPr marL="9525" marR="9525" marT="9525" marB="0" anchor="ctr"/>
                </a:tc>
                <a:extLst>
                  <a:ext uri="{0D108BD9-81ED-4DB2-BD59-A6C34878D82A}">
                    <a16:rowId xmlns:a16="http://schemas.microsoft.com/office/drawing/2014/main" val="10010"/>
                  </a:ext>
                </a:extLst>
              </a:tr>
              <a:tr h="30777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Total</a:t>
                      </a:r>
                      <a:endParaRPr sz="1100" b="1"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Open Sans"/>
                          <a:ea typeface="Open Sans"/>
                          <a:cs typeface="Open Sans"/>
                          <a:sym typeface="Open Sans"/>
                        </a:rPr>
                        <a:t> </a:t>
                      </a:r>
                      <a:endParaRPr sz="1100" b="0"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latin typeface="Open Sans"/>
                          <a:ea typeface="Open Sans"/>
                          <a:cs typeface="Open Sans"/>
                          <a:sym typeface="Open Sans"/>
                        </a:rPr>
                        <a:t> $        68,411,983 </a:t>
                      </a:r>
                      <a:endParaRPr sz="1100" b="1"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latin typeface="Open Sans"/>
                          <a:ea typeface="Open Sans"/>
                          <a:cs typeface="Open Sans"/>
                          <a:sym typeface="Open Sans"/>
                        </a:rPr>
                        <a:t> $        65,539,019 </a:t>
                      </a:r>
                      <a:endParaRPr sz="1100" b="1" i="0" u="none" strike="noStrike" cap="none">
                        <a:solidFill>
                          <a:srgbClr val="000000"/>
                        </a:solidFill>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0000"/>
                          </a:solidFill>
                          <a:latin typeface="Open Sans"/>
                          <a:ea typeface="Open Sans"/>
                          <a:cs typeface="Open Sans"/>
                          <a:sym typeface="Open Sans"/>
                        </a:rPr>
                        <a:t>-4.2%</a:t>
                      </a:r>
                      <a:endParaRPr sz="1400" u="none" strike="noStrike" cap="none">
                        <a:latin typeface="Open Sans"/>
                        <a:ea typeface="Open Sans"/>
                        <a:cs typeface="Open Sans"/>
                        <a:sym typeface="Open Sans"/>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latin typeface="Open Sans"/>
                          <a:ea typeface="Open Sans"/>
                          <a:cs typeface="Open Sans"/>
                          <a:sym typeface="Open Sans"/>
                        </a:rPr>
                        <a:t> $  66,639,689 </a:t>
                      </a:r>
                      <a:endParaRPr sz="1100" b="1" i="0" u="none" strike="noStrike" cap="none">
                        <a:solidFill>
                          <a:srgbClr val="000000"/>
                        </a:solidFill>
                        <a:latin typeface="Open Sans"/>
                        <a:ea typeface="Open Sans"/>
                        <a:cs typeface="Open Sans"/>
                        <a:sym typeface="Open Sans"/>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Open Sans"/>
                          <a:ea typeface="Open Sans"/>
                          <a:cs typeface="Open Sans"/>
                          <a:sym typeface="Open Sans"/>
                        </a:rPr>
                        <a:t>1.7%</a:t>
                      </a:r>
                      <a:endParaRPr sz="1400" u="none" strike="noStrike" cap="none" dirty="0">
                        <a:latin typeface="Open Sans"/>
                        <a:ea typeface="Open Sans"/>
                        <a:cs typeface="Open Sans"/>
                        <a:sym typeface="Open Sans"/>
                      </a:endParaRPr>
                    </a:p>
                  </a:txBody>
                  <a:tcPr marL="9525" marR="9525" marT="9525" marB="0"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107244" y="274638"/>
            <a:ext cx="8929511"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C0202"/>
              </a:buClr>
              <a:buSzPts val="3700"/>
              <a:buFont typeface="Open Sans"/>
              <a:buNone/>
            </a:pPr>
            <a:r>
              <a:rPr lang="en-US" sz="3700"/>
              <a:t>INDEX 2 – BUDGETED </a:t>
            </a:r>
            <a:br>
              <a:rPr lang="en-US" sz="3700"/>
            </a:br>
            <a:r>
              <a:rPr lang="en-US" sz="3700" b="1"/>
              <a:t>SELF-SUPPORT FUNDS</a:t>
            </a:r>
            <a:endParaRPr sz="3700"/>
          </a:p>
        </p:txBody>
      </p:sp>
      <p:graphicFrame>
        <p:nvGraphicFramePr>
          <p:cNvPr id="131" name="Google Shape;131;p8"/>
          <p:cNvGraphicFramePr/>
          <p:nvPr/>
        </p:nvGraphicFramePr>
        <p:xfrm>
          <a:off x="309282" y="1851378"/>
          <a:ext cx="8552325" cy="4105575"/>
        </p:xfrm>
        <a:graphic>
          <a:graphicData uri="http://schemas.openxmlformats.org/drawingml/2006/table">
            <a:tbl>
              <a:tblPr firstRow="1" bandRow="1">
                <a:noFill/>
                <a:tableStyleId>{18B274E0-5291-42A9-BD25-4E8C5AA34992}</a:tableStyleId>
              </a:tblPr>
              <a:tblGrid>
                <a:gridCol w="4298225">
                  <a:extLst>
                    <a:ext uri="{9D8B030D-6E8A-4147-A177-3AD203B41FA5}">
                      <a16:colId xmlns:a16="http://schemas.microsoft.com/office/drawing/2014/main" val="20000"/>
                    </a:ext>
                  </a:extLst>
                </a:gridCol>
                <a:gridCol w="4254100">
                  <a:extLst>
                    <a:ext uri="{9D8B030D-6E8A-4147-A177-3AD203B41FA5}">
                      <a16:colId xmlns:a16="http://schemas.microsoft.com/office/drawing/2014/main" val="20001"/>
                    </a:ext>
                  </a:extLst>
                </a:gridCol>
              </a:tblGrid>
              <a:tr h="49427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Open Sans"/>
                          <a:ea typeface="Open Sans"/>
                          <a:cs typeface="Open Sans"/>
                          <a:sym typeface="Open Sans"/>
                        </a:rPr>
                        <a:t>Account Category</a:t>
                      </a:r>
                      <a:endParaRPr sz="1400" b="1" i="0" u="none" strike="noStrike" cap="none">
                        <a:solidFill>
                          <a:schemeClr val="lt1"/>
                        </a:solidFill>
                        <a:latin typeface="Open Sans"/>
                        <a:ea typeface="Open Sans"/>
                        <a:cs typeface="Open Sans"/>
                        <a:sym typeface="Open Sans"/>
                      </a:endParaRPr>
                    </a:p>
                  </a:txBody>
                  <a:tcPr marL="12175" marR="12175" marT="12175" marB="0"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Open Sans"/>
                          <a:ea typeface="Open Sans"/>
                          <a:cs typeface="Open Sans"/>
                          <a:sym typeface="Open Sans"/>
                        </a:rPr>
                        <a:t>FY2024 Budget</a:t>
                      </a:r>
                      <a:endParaRPr sz="1400" b="1" i="0" u="none" strike="noStrike" cap="none">
                        <a:solidFill>
                          <a:schemeClr val="lt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00"/>
                  </a:ext>
                </a:extLst>
              </a:tr>
              <a:tr h="277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50 - Revenue</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$50,457,594</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01"/>
                  </a:ext>
                </a:extLst>
              </a:tr>
              <a:tr h="277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610 - Administrative</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$2,418,803</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02"/>
                  </a:ext>
                </a:extLst>
              </a:tr>
              <a:tr h="277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620 - Faculty</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$4,989,326</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03"/>
                  </a:ext>
                </a:extLst>
              </a:tr>
              <a:tr h="277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623 - Faculty (PT)</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$5,730,897</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04"/>
                  </a:ext>
                </a:extLst>
              </a:tr>
              <a:tr h="277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630 - Classified</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$2,183,392</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05"/>
                  </a:ext>
                </a:extLst>
              </a:tr>
              <a:tr h="277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650 - Benefits </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$4,760,072</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06"/>
                  </a:ext>
                </a:extLst>
              </a:tr>
              <a:tr h="277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660 - Wages - Hourly</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$1,470,695</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07"/>
                  </a:ext>
                </a:extLst>
              </a:tr>
              <a:tr h="277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670 - Benefits - Hourly</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$72,914</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08"/>
                  </a:ext>
                </a:extLst>
              </a:tr>
              <a:tr h="277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700 - Direct Expense</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$23,231,379</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09"/>
                  </a:ext>
                </a:extLst>
              </a:tr>
              <a:tr h="277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720 - Capital Equipment</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$109,157</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10"/>
                  </a:ext>
                </a:extLst>
              </a:tr>
              <a:tr h="2873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750 - Scholarships &amp; Grants</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$40,000</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11"/>
                  </a:ext>
                </a:extLst>
              </a:tr>
              <a:tr h="277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830 - Transfer In</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$7,990,067</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12"/>
                  </a:ext>
                </a:extLst>
              </a:tr>
              <a:tr h="277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880 - Transfer Out</a:t>
                      </a:r>
                      <a:endParaRPr sz="1400" b="0" i="0" u="none" strike="noStrike" cap="none">
                        <a:solidFill>
                          <a:schemeClr val="dk1"/>
                        </a:solidFill>
                        <a:latin typeface="Open Sans"/>
                        <a:ea typeface="Open Sans"/>
                        <a:cs typeface="Open Sans"/>
                        <a:sym typeface="Open Sans"/>
                      </a:endParaRPr>
                    </a:p>
                  </a:txBody>
                  <a:tcPr marL="12175" marR="12175" marT="12175" marB="0" anchor="b"/>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Open Sans"/>
                          <a:ea typeface="Open Sans"/>
                          <a:cs typeface="Open Sans"/>
                          <a:sym typeface="Open Sans"/>
                        </a:rPr>
                        <a:t>$13,493,067</a:t>
                      </a:r>
                      <a:endParaRPr sz="1400" b="0" i="0" u="none" strike="noStrike" cap="none">
                        <a:solidFill>
                          <a:schemeClr val="dk1"/>
                        </a:solidFill>
                        <a:latin typeface="Open Sans"/>
                        <a:ea typeface="Open Sans"/>
                        <a:cs typeface="Open Sans"/>
                        <a:sym typeface="Open Sans"/>
                      </a:endParaRPr>
                    </a:p>
                  </a:txBody>
                  <a:tcPr marL="12175" marR="12175" marT="12175" marB="0" anchor="b"/>
                </a:tc>
                <a:extLst>
                  <a:ext uri="{0D108BD9-81ED-4DB2-BD59-A6C34878D82A}">
                    <a16:rowId xmlns:a16="http://schemas.microsoft.com/office/drawing/2014/main" val="1001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C0202"/>
              </a:buClr>
              <a:buSzPts val="3700"/>
              <a:buFont typeface="Open Sans"/>
              <a:buNone/>
            </a:pPr>
            <a:r>
              <a:rPr lang="en-US" sz="3700"/>
              <a:t>INDEX 5 – </a:t>
            </a:r>
            <a:r>
              <a:rPr lang="en-US" sz="3700" b="1"/>
              <a:t>SPONSORED PROGRAMS</a:t>
            </a:r>
            <a:endParaRPr sz="3700"/>
          </a:p>
        </p:txBody>
      </p:sp>
      <p:graphicFrame>
        <p:nvGraphicFramePr>
          <p:cNvPr id="137" name="Google Shape;137;p9"/>
          <p:cNvGraphicFramePr/>
          <p:nvPr/>
        </p:nvGraphicFramePr>
        <p:xfrm>
          <a:off x="501652" y="2320577"/>
          <a:ext cx="8140550" cy="1724025"/>
        </p:xfrm>
        <a:graphic>
          <a:graphicData uri="http://schemas.openxmlformats.org/drawingml/2006/table">
            <a:tbl>
              <a:tblPr>
                <a:noFill/>
                <a:tableStyleId>{643F1000-65DD-4BA1-B290-E9AEB1376456}</a:tableStyleId>
              </a:tblPr>
              <a:tblGrid>
                <a:gridCol w="828350">
                  <a:extLst>
                    <a:ext uri="{9D8B030D-6E8A-4147-A177-3AD203B41FA5}">
                      <a16:colId xmlns:a16="http://schemas.microsoft.com/office/drawing/2014/main" val="20000"/>
                    </a:ext>
                  </a:extLst>
                </a:gridCol>
                <a:gridCol w="609350">
                  <a:extLst>
                    <a:ext uri="{9D8B030D-6E8A-4147-A177-3AD203B41FA5}">
                      <a16:colId xmlns:a16="http://schemas.microsoft.com/office/drawing/2014/main" val="20001"/>
                    </a:ext>
                  </a:extLst>
                </a:gridCol>
                <a:gridCol w="609350">
                  <a:extLst>
                    <a:ext uri="{9D8B030D-6E8A-4147-A177-3AD203B41FA5}">
                      <a16:colId xmlns:a16="http://schemas.microsoft.com/office/drawing/2014/main" val="20002"/>
                    </a:ext>
                  </a:extLst>
                </a:gridCol>
                <a:gridCol w="609350">
                  <a:extLst>
                    <a:ext uri="{9D8B030D-6E8A-4147-A177-3AD203B41FA5}">
                      <a16:colId xmlns:a16="http://schemas.microsoft.com/office/drawing/2014/main" val="20003"/>
                    </a:ext>
                  </a:extLst>
                </a:gridCol>
                <a:gridCol w="609350">
                  <a:extLst>
                    <a:ext uri="{9D8B030D-6E8A-4147-A177-3AD203B41FA5}">
                      <a16:colId xmlns:a16="http://schemas.microsoft.com/office/drawing/2014/main" val="20004"/>
                    </a:ext>
                  </a:extLst>
                </a:gridCol>
                <a:gridCol w="609350">
                  <a:extLst>
                    <a:ext uri="{9D8B030D-6E8A-4147-A177-3AD203B41FA5}">
                      <a16:colId xmlns:a16="http://schemas.microsoft.com/office/drawing/2014/main" val="20005"/>
                    </a:ext>
                  </a:extLst>
                </a:gridCol>
                <a:gridCol w="609350">
                  <a:extLst>
                    <a:ext uri="{9D8B030D-6E8A-4147-A177-3AD203B41FA5}">
                      <a16:colId xmlns:a16="http://schemas.microsoft.com/office/drawing/2014/main" val="20006"/>
                    </a:ext>
                  </a:extLst>
                </a:gridCol>
                <a:gridCol w="609350">
                  <a:extLst>
                    <a:ext uri="{9D8B030D-6E8A-4147-A177-3AD203B41FA5}">
                      <a16:colId xmlns:a16="http://schemas.microsoft.com/office/drawing/2014/main" val="20007"/>
                    </a:ext>
                  </a:extLst>
                </a:gridCol>
                <a:gridCol w="609350">
                  <a:extLst>
                    <a:ext uri="{9D8B030D-6E8A-4147-A177-3AD203B41FA5}">
                      <a16:colId xmlns:a16="http://schemas.microsoft.com/office/drawing/2014/main" val="20008"/>
                    </a:ext>
                  </a:extLst>
                </a:gridCol>
                <a:gridCol w="609350">
                  <a:extLst>
                    <a:ext uri="{9D8B030D-6E8A-4147-A177-3AD203B41FA5}">
                      <a16:colId xmlns:a16="http://schemas.microsoft.com/office/drawing/2014/main" val="20009"/>
                    </a:ext>
                  </a:extLst>
                </a:gridCol>
                <a:gridCol w="609350">
                  <a:extLst>
                    <a:ext uri="{9D8B030D-6E8A-4147-A177-3AD203B41FA5}">
                      <a16:colId xmlns:a16="http://schemas.microsoft.com/office/drawing/2014/main" val="20010"/>
                    </a:ext>
                  </a:extLst>
                </a:gridCol>
                <a:gridCol w="609350">
                  <a:extLst>
                    <a:ext uri="{9D8B030D-6E8A-4147-A177-3AD203B41FA5}">
                      <a16:colId xmlns:a16="http://schemas.microsoft.com/office/drawing/2014/main" val="20011"/>
                    </a:ext>
                  </a:extLst>
                </a:gridCol>
                <a:gridCol w="609350">
                  <a:extLst>
                    <a:ext uri="{9D8B030D-6E8A-4147-A177-3AD203B41FA5}">
                      <a16:colId xmlns:a16="http://schemas.microsoft.com/office/drawing/2014/main" val="20012"/>
                    </a:ext>
                  </a:extLst>
                </a:gridCol>
              </a:tblGrid>
              <a:tr h="190500">
                <a:tc gridSpan="13">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Grant and Contract Awards including Terms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5">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FY22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7EE"/>
                    </a:solidFill>
                  </a:tcPr>
                </a:tc>
                <a:tc gridSpan="6">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FY23 YTD (thru 4/5/23)</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05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Term</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CAHSS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CHSPH</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CPP</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CSTEM</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Provost</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Total</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CAHSS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CHSPH</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CPP</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CSTEM</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Provost</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Total</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2"/>
                  </a:ext>
                </a:extLst>
              </a:tr>
              <a:tr h="1905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0-12 months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6</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39</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5</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4</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54</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3</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8</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32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4</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4</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51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905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13-24 months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24</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30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5</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16</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05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25-36 months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4</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3</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8</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905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37-48 months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905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49+ months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3</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Total</a:t>
                      </a:r>
                      <a:endParaRPr sz="1400" u="none" strike="noStrike" cap="none"/>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2</a:t>
                      </a:r>
                      <a:endParaRPr sz="1400" u="none" strike="noStrike" cap="none"/>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7</a:t>
                      </a:r>
                      <a:endParaRPr sz="1400" u="none" strike="noStrike" cap="none"/>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69</a:t>
                      </a:r>
                      <a:endParaRPr sz="1400" u="none" strike="noStrike" cap="none"/>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12</a:t>
                      </a:r>
                      <a:endParaRPr sz="1400" u="none" strike="noStrike" cap="none"/>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6</a:t>
                      </a:r>
                      <a:endParaRPr sz="1400" u="none" strike="noStrike" cap="none"/>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3</a:t>
                      </a:r>
                      <a:endParaRPr sz="1400" u="none" strike="noStrike" cap="none"/>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9</a:t>
                      </a:r>
                      <a:endParaRPr sz="1400" u="none" strike="noStrike" cap="none"/>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46</a:t>
                      </a:r>
                      <a:endParaRPr sz="1400" u="none" strike="noStrike" cap="none"/>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12</a:t>
                      </a:r>
                      <a:endParaRPr sz="1400" u="none" strike="noStrike" cap="none"/>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4</a:t>
                      </a:r>
                      <a:endParaRPr sz="1400" u="none" strike="noStrike" cap="none"/>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138" name="Google Shape;138;p9"/>
          <p:cNvGraphicFramePr/>
          <p:nvPr/>
        </p:nvGraphicFramePr>
        <p:xfrm>
          <a:off x="1072444" y="1417638"/>
          <a:ext cx="7315200" cy="762000"/>
        </p:xfrm>
        <a:graphic>
          <a:graphicData uri="http://schemas.openxmlformats.org/drawingml/2006/table">
            <a:tbl>
              <a:tblPr>
                <a:noFill/>
                <a:tableStyleId>{643F1000-65DD-4BA1-B290-E9AEB1376456}</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tblGrid>
              <a:tr h="190500">
                <a:tc gridSpan="12">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Grant and Contract Proposals Submitted</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gridSpan="6">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FY22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FY23 YTD (thru 4/5/23)</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0500">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CAHSS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CHSPH</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CPP</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CSTEM</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Provost</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Total</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CAHSS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CHSPH</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CPP</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CSTEM</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Provost</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Total</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2"/>
                  </a:ext>
                </a:extLst>
              </a:tr>
              <a:tr h="190500">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4</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10</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57</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17</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4</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92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5</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11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48</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33</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4</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101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39" name="Google Shape;139;p9"/>
          <p:cNvGraphicFramePr/>
          <p:nvPr/>
        </p:nvGraphicFramePr>
        <p:xfrm>
          <a:off x="135467" y="4301066"/>
          <a:ext cx="8771600" cy="918825"/>
        </p:xfrm>
        <a:graphic>
          <a:graphicData uri="http://schemas.openxmlformats.org/drawingml/2006/table">
            <a:tbl>
              <a:tblPr>
                <a:noFill/>
                <a:tableStyleId>{643F1000-65DD-4BA1-B290-E9AEB1376456}</a:tableStyleId>
              </a:tblPr>
              <a:tblGrid>
                <a:gridCol w="721725">
                  <a:extLst>
                    <a:ext uri="{9D8B030D-6E8A-4147-A177-3AD203B41FA5}">
                      <a16:colId xmlns:a16="http://schemas.microsoft.com/office/drawing/2014/main" val="20000"/>
                    </a:ext>
                  </a:extLst>
                </a:gridCol>
                <a:gridCol w="721725">
                  <a:extLst>
                    <a:ext uri="{9D8B030D-6E8A-4147-A177-3AD203B41FA5}">
                      <a16:colId xmlns:a16="http://schemas.microsoft.com/office/drawing/2014/main" val="20001"/>
                    </a:ext>
                  </a:extLst>
                </a:gridCol>
                <a:gridCol w="721725">
                  <a:extLst>
                    <a:ext uri="{9D8B030D-6E8A-4147-A177-3AD203B41FA5}">
                      <a16:colId xmlns:a16="http://schemas.microsoft.com/office/drawing/2014/main" val="20002"/>
                    </a:ext>
                  </a:extLst>
                </a:gridCol>
                <a:gridCol w="721725">
                  <a:extLst>
                    <a:ext uri="{9D8B030D-6E8A-4147-A177-3AD203B41FA5}">
                      <a16:colId xmlns:a16="http://schemas.microsoft.com/office/drawing/2014/main" val="20003"/>
                    </a:ext>
                  </a:extLst>
                </a:gridCol>
                <a:gridCol w="721725">
                  <a:extLst>
                    <a:ext uri="{9D8B030D-6E8A-4147-A177-3AD203B41FA5}">
                      <a16:colId xmlns:a16="http://schemas.microsoft.com/office/drawing/2014/main" val="20004"/>
                    </a:ext>
                  </a:extLst>
                </a:gridCol>
                <a:gridCol w="832625">
                  <a:extLst>
                    <a:ext uri="{9D8B030D-6E8A-4147-A177-3AD203B41FA5}">
                      <a16:colId xmlns:a16="http://schemas.microsoft.com/office/drawing/2014/main" val="20005"/>
                    </a:ext>
                  </a:extLst>
                </a:gridCol>
                <a:gridCol w="721725">
                  <a:extLst>
                    <a:ext uri="{9D8B030D-6E8A-4147-A177-3AD203B41FA5}">
                      <a16:colId xmlns:a16="http://schemas.microsoft.com/office/drawing/2014/main" val="20006"/>
                    </a:ext>
                  </a:extLst>
                </a:gridCol>
                <a:gridCol w="721725">
                  <a:extLst>
                    <a:ext uri="{9D8B030D-6E8A-4147-A177-3AD203B41FA5}">
                      <a16:colId xmlns:a16="http://schemas.microsoft.com/office/drawing/2014/main" val="20007"/>
                    </a:ext>
                  </a:extLst>
                </a:gridCol>
                <a:gridCol w="721725">
                  <a:extLst>
                    <a:ext uri="{9D8B030D-6E8A-4147-A177-3AD203B41FA5}">
                      <a16:colId xmlns:a16="http://schemas.microsoft.com/office/drawing/2014/main" val="20008"/>
                    </a:ext>
                  </a:extLst>
                </a:gridCol>
                <a:gridCol w="721725">
                  <a:extLst>
                    <a:ext uri="{9D8B030D-6E8A-4147-A177-3AD203B41FA5}">
                      <a16:colId xmlns:a16="http://schemas.microsoft.com/office/drawing/2014/main" val="20009"/>
                    </a:ext>
                  </a:extLst>
                </a:gridCol>
                <a:gridCol w="721725">
                  <a:extLst>
                    <a:ext uri="{9D8B030D-6E8A-4147-A177-3AD203B41FA5}">
                      <a16:colId xmlns:a16="http://schemas.microsoft.com/office/drawing/2014/main" val="20010"/>
                    </a:ext>
                  </a:extLst>
                </a:gridCol>
                <a:gridCol w="721725">
                  <a:extLst>
                    <a:ext uri="{9D8B030D-6E8A-4147-A177-3AD203B41FA5}">
                      <a16:colId xmlns:a16="http://schemas.microsoft.com/office/drawing/2014/main" val="20011"/>
                    </a:ext>
                  </a:extLst>
                </a:gridCol>
              </a:tblGrid>
              <a:tr h="204850">
                <a:tc gridSpan="12">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Grant and Contract Expenditures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4850">
                <a:tc gridSpan="6">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FY22</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FY23 YTD (thru 4/5/23)</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4850">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CAHSS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CHSPH</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CPP</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CSTEM</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Provost</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Total</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CAHSS</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CHSPH</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CPP</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CSTEM</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Provost</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Total</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2"/>
                  </a:ext>
                </a:extLst>
              </a:tr>
              <a:tr h="304275">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$ 221,594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$ 2,651,064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$ 6,583,675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$ 1,173,171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$ 1,176,548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 $ 11,806,051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$ 115,729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$ 2,191,683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$ 5,383,596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$ 930,105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$ 899,473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 $ 9,520,586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40" name="Google Shape;140;p9"/>
          <p:cNvGraphicFramePr/>
          <p:nvPr/>
        </p:nvGraphicFramePr>
        <p:xfrm>
          <a:off x="673098" y="5520604"/>
          <a:ext cx="7797875" cy="762000"/>
        </p:xfrm>
        <a:graphic>
          <a:graphicData uri="http://schemas.openxmlformats.org/drawingml/2006/table">
            <a:tbl>
              <a:tblPr>
                <a:noFill/>
                <a:tableStyleId>{643F1000-65DD-4BA1-B290-E9AEB1376456}</a:tableStyleId>
              </a:tblPr>
              <a:tblGrid>
                <a:gridCol w="752175">
                  <a:extLst>
                    <a:ext uri="{9D8B030D-6E8A-4147-A177-3AD203B41FA5}">
                      <a16:colId xmlns:a16="http://schemas.microsoft.com/office/drawing/2014/main" val="20000"/>
                    </a:ext>
                  </a:extLst>
                </a:gridCol>
                <a:gridCol w="752175">
                  <a:extLst>
                    <a:ext uri="{9D8B030D-6E8A-4147-A177-3AD203B41FA5}">
                      <a16:colId xmlns:a16="http://schemas.microsoft.com/office/drawing/2014/main" val="20001"/>
                    </a:ext>
                  </a:extLst>
                </a:gridCol>
                <a:gridCol w="818825">
                  <a:extLst>
                    <a:ext uri="{9D8B030D-6E8A-4147-A177-3AD203B41FA5}">
                      <a16:colId xmlns:a16="http://schemas.microsoft.com/office/drawing/2014/main" val="20002"/>
                    </a:ext>
                  </a:extLst>
                </a:gridCol>
                <a:gridCol w="752175">
                  <a:extLst>
                    <a:ext uri="{9D8B030D-6E8A-4147-A177-3AD203B41FA5}">
                      <a16:colId xmlns:a16="http://schemas.microsoft.com/office/drawing/2014/main" val="20003"/>
                    </a:ext>
                  </a:extLst>
                </a:gridCol>
                <a:gridCol w="818825">
                  <a:extLst>
                    <a:ext uri="{9D8B030D-6E8A-4147-A177-3AD203B41FA5}">
                      <a16:colId xmlns:a16="http://schemas.microsoft.com/office/drawing/2014/main" val="20004"/>
                    </a:ext>
                  </a:extLst>
                </a:gridCol>
                <a:gridCol w="752175">
                  <a:extLst>
                    <a:ext uri="{9D8B030D-6E8A-4147-A177-3AD203B41FA5}">
                      <a16:colId xmlns:a16="http://schemas.microsoft.com/office/drawing/2014/main" val="20005"/>
                    </a:ext>
                  </a:extLst>
                </a:gridCol>
                <a:gridCol w="752175">
                  <a:extLst>
                    <a:ext uri="{9D8B030D-6E8A-4147-A177-3AD203B41FA5}">
                      <a16:colId xmlns:a16="http://schemas.microsoft.com/office/drawing/2014/main" val="20006"/>
                    </a:ext>
                  </a:extLst>
                </a:gridCol>
                <a:gridCol w="818825">
                  <a:extLst>
                    <a:ext uri="{9D8B030D-6E8A-4147-A177-3AD203B41FA5}">
                      <a16:colId xmlns:a16="http://schemas.microsoft.com/office/drawing/2014/main" val="20007"/>
                    </a:ext>
                  </a:extLst>
                </a:gridCol>
                <a:gridCol w="752175">
                  <a:extLst>
                    <a:ext uri="{9D8B030D-6E8A-4147-A177-3AD203B41FA5}">
                      <a16:colId xmlns:a16="http://schemas.microsoft.com/office/drawing/2014/main" val="20008"/>
                    </a:ext>
                  </a:extLst>
                </a:gridCol>
                <a:gridCol w="828350">
                  <a:extLst>
                    <a:ext uri="{9D8B030D-6E8A-4147-A177-3AD203B41FA5}">
                      <a16:colId xmlns:a16="http://schemas.microsoft.com/office/drawing/2014/main" val="20009"/>
                    </a:ext>
                  </a:extLst>
                </a:gridCol>
              </a:tblGrid>
              <a:tr h="190500">
                <a:tc gridSpan="10">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Indirect Costs Returned</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gridSpan="5">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FY22</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FY23 YTD (thru 4/5/23)</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0500">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CAHSS</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CHSPH</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CPP</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CSTEM</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Provost</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CAHSS</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CHSPH</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CPP</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CSTEM</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Provost</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2"/>
                  </a:ext>
                </a:extLst>
              </a:tr>
              <a:tr h="190500">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$ 67,149.80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$ 67,998.85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$ 170,464.42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$ 44,985.64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82,000.68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$ 11,727.47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$ 46,657.30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$ 105,687.94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$ 29,747.07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    89,770.19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2171</Words>
  <Application>Microsoft Office PowerPoint</Application>
  <PresentationFormat>On-screen Show (4:3)</PresentationFormat>
  <Paragraphs>536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Courier New</vt:lpstr>
      <vt:lpstr>Open Sans</vt:lpstr>
      <vt:lpstr>Myriad Pro</vt:lpstr>
      <vt:lpstr>Calibri</vt:lpstr>
      <vt:lpstr>Office Theme</vt:lpstr>
      <vt:lpstr>FY24 Academic Affairs Budget Presentation</vt:lpstr>
      <vt:lpstr>EWU MISSION &amp; VISION</vt:lpstr>
      <vt:lpstr>A.A. CORE BUDGET DRIVERS</vt:lpstr>
      <vt:lpstr>FINANCIAL SOURCES &amp; USES</vt:lpstr>
      <vt:lpstr>ACADEMIC AFFAIRS </vt:lpstr>
      <vt:lpstr>INDEX 1 – ALLOCATION DISTRIBUTION</vt:lpstr>
      <vt:lpstr>INDEX 1 – STATE BUDGET ALLOCATIONS</vt:lpstr>
      <vt:lpstr>INDEX 2 – BUDGETED  SELF-SUPPORT FUNDS</vt:lpstr>
      <vt:lpstr>INDEX 5 – SPONSORED PROGRAMS</vt:lpstr>
      <vt:lpstr>INDEX 9: FOUNDATION FUNDS</vt:lpstr>
      <vt:lpstr>2023-2025 OPERATING  BUDGET APPROPRIATIONS</vt:lpstr>
      <vt:lpstr>2023-2025 CAPITAL  BUDGET APPROPRIATIONS</vt:lpstr>
      <vt:lpstr>University Budget Gap Plan</vt:lpstr>
      <vt:lpstr>HEADCOUNT ENROLLMENT</vt:lpstr>
      <vt:lpstr>STATE UNDERGRADUATE ENROLLMENT</vt:lpstr>
      <vt:lpstr>Graduate Education: AP</vt:lpstr>
      <vt:lpstr>Adjustment Measures: Course Section Management</vt:lpstr>
      <vt:lpstr>Looking Forward – Charting Our Path </vt:lpstr>
      <vt:lpstr>Looking Forward – Charting Our Path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Academic Affairs Budget Presentation</dc:title>
  <dc:creator>EWU EWU</dc:creator>
  <cp:lastModifiedBy>Weed, Paul</cp:lastModifiedBy>
  <cp:revision>3</cp:revision>
  <dcterms:created xsi:type="dcterms:W3CDTF">2018-03-08T21:54:23Z</dcterms:created>
  <dcterms:modified xsi:type="dcterms:W3CDTF">2023-05-17T21:05:48Z</dcterms:modified>
</cp:coreProperties>
</file>