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omments/modernComment_11D_8589E66E.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79" r:id="rId3"/>
    <p:sldId id="288" r:id="rId4"/>
    <p:sldId id="280" r:id="rId5"/>
    <p:sldId id="281" r:id="rId6"/>
    <p:sldId id="282" r:id="rId7"/>
    <p:sldId id="283" r:id="rId8"/>
    <p:sldId id="289" r:id="rId9"/>
    <p:sldId id="285" r:id="rId10"/>
    <p:sldId id="286" r:id="rId11"/>
    <p:sldId id="287" r:id="rId12"/>
  </p:sldIdLst>
  <p:sldSz cx="9144000" cy="6858000" type="screen4x3"/>
  <p:notesSz cx="6858000" cy="9144000"/>
  <p:embeddedFontLst>
    <p:embeddedFont>
      <p:font typeface="Open Sans" panose="020B0606030504020204" pitchFamily="3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1iGv+pri+KeAcjvy4PLmI/sus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5DB41F-3BA8-69E5-9283-DFCB253C412A}" name="Rosebrook, Alexandra" initials="RA" userId="S::arosebrook@ewu.edu::0feab4ea-3d22-47b9-a7e9-2bce051c5de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78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font" Target="fonts/font6.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FY24 Budget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313-43D4-BA48-591B0338C60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F51-4831-B92C-E0A5764DEE9A}"/>
              </c:ext>
            </c:extLst>
          </c:dPt>
          <c:dLbls>
            <c:dLbl>
              <c:idx val="0"/>
              <c:layout>
                <c:manualLayout>
                  <c:x val="0.27098100122805741"/>
                  <c:y val="-0.1326929653391487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313-43D4-BA48-591B0338C6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Index 1</c:v>
                </c:pt>
                <c:pt idx="1">
                  <c:v>Index 2</c:v>
                </c:pt>
              </c:strCache>
            </c:strRef>
          </c:cat>
          <c:val>
            <c:numRef>
              <c:f>Sheet1!$B$2:$B$3</c:f>
              <c:numCache>
                <c:formatCode>General</c:formatCode>
                <c:ptCount val="2"/>
                <c:pt idx="0">
                  <c:v>1600979</c:v>
                </c:pt>
                <c:pt idx="1">
                  <c:v>50000</c:v>
                </c:pt>
              </c:numCache>
            </c:numRef>
          </c:val>
          <c:extLst>
            <c:ext xmlns:c16="http://schemas.microsoft.com/office/drawing/2014/chart" uri="{C3380CC4-5D6E-409C-BE32-E72D297353CC}">
              <c16:uniqueId val="{00000000-7313-43D4-BA48-591B0338C60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President's Unit</c:v>
                </c:pt>
              </c:strCache>
            </c:strRef>
          </c:cat>
          <c:val>
            <c:numRef>
              <c:f>Sheet1!$B$2</c:f>
            </c:numRef>
          </c:val>
          <c:extLst>
            <c:ext xmlns:c16="http://schemas.microsoft.com/office/drawing/2014/chart" uri="{C3380CC4-5D6E-409C-BE32-E72D297353CC}">
              <c16:uniqueId val="{00000000-0280-4BF0-B2D3-7BA97A6204D8}"/>
            </c:ext>
          </c:extLst>
        </c:ser>
        <c:ser>
          <c:idx val="1"/>
          <c:order val="1"/>
          <c:tx>
            <c:strRef>
              <c:f>Sheet1!$C$1</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President's Unit</c:v>
                </c:pt>
              </c:strCache>
            </c:strRef>
          </c:cat>
          <c:val>
            <c:numRef>
              <c:f>Sheet1!$C$2</c:f>
            </c:numRef>
          </c:val>
          <c:extLst>
            <c:ext xmlns:c16="http://schemas.microsoft.com/office/drawing/2014/chart" uri="{C3380CC4-5D6E-409C-BE32-E72D297353CC}">
              <c16:uniqueId val="{00000001-0280-4BF0-B2D3-7BA97A6204D8}"/>
            </c:ext>
          </c:extLst>
        </c:ser>
        <c:ser>
          <c:idx val="2"/>
          <c:order val="2"/>
          <c:tx>
            <c:strRef>
              <c:f>Sheet1!$D$1</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President's Unit</c:v>
                </c:pt>
              </c:strCache>
            </c:strRef>
          </c:cat>
          <c:val>
            <c:numRef>
              <c:f>Sheet1!$D$2</c:f>
              <c:numCache>
                <c:formatCode>_(* #,##0_);_(* \(#,##0\);_(* "-"??_);_(@_)</c:formatCode>
                <c:ptCount val="1"/>
                <c:pt idx="0">
                  <c:v>1365486</c:v>
                </c:pt>
              </c:numCache>
            </c:numRef>
          </c:val>
          <c:extLst>
            <c:ext xmlns:c16="http://schemas.microsoft.com/office/drawing/2014/chart" uri="{C3380CC4-5D6E-409C-BE32-E72D297353CC}">
              <c16:uniqueId val="{00000002-0280-4BF0-B2D3-7BA97A6204D8}"/>
            </c:ext>
          </c:extLst>
        </c:ser>
        <c:ser>
          <c:idx val="3"/>
          <c:order val="3"/>
          <c:tx>
            <c:strRef>
              <c:f>Sheet1!$E$1</c:f>
              <c:strCache>
                <c:ptCount val="1"/>
                <c:pt idx="0">
                  <c:v>2019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President's Unit</c:v>
                </c:pt>
              </c:strCache>
            </c:strRef>
          </c:cat>
          <c:val>
            <c:numRef>
              <c:f>Sheet1!$E$2</c:f>
              <c:numCache>
                <c:formatCode>_(* #,##0_);_(* \(#,##0\);_(* "-"??_);_(@_)</c:formatCode>
                <c:ptCount val="1"/>
                <c:pt idx="0">
                  <c:v>1356355</c:v>
                </c:pt>
              </c:numCache>
            </c:numRef>
          </c:val>
          <c:extLst>
            <c:ext xmlns:c16="http://schemas.microsoft.com/office/drawing/2014/chart" uri="{C3380CC4-5D6E-409C-BE32-E72D297353CC}">
              <c16:uniqueId val="{00000003-0280-4BF0-B2D3-7BA97A6204D8}"/>
            </c:ext>
          </c:extLst>
        </c:ser>
        <c:ser>
          <c:idx val="4"/>
          <c:order val="4"/>
          <c:tx>
            <c:strRef>
              <c:f>Sheet1!$F$1</c:f>
              <c:strCache>
                <c:ptCount val="1"/>
                <c:pt idx="0">
                  <c:v>2020</c:v>
                </c:pt>
              </c:strCache>
            </c:strRef>
          </c:tx>
          <c:spPr>
            <a:solidFill>
              <a:schemeClr val="accent5"/>
            </a:solidFill>
            <a:ln>
              <a:noFill/>
            </a:ln>
            <a:effectLst/>
          </c:spPr>
          <c:invertIfNegative val="0"/>
          <c:dLbls>
            <c:dLbl>
              <c:idx val="0"/>
              <c:layout>
                <c:manualLayout>
                  <c:x val="-3.0864197530864196E-3"/>
                  <c:y val="5.6120653217889248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0280-4BF0-B2D3-7BA97A6204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President's Unit</c:v>
                </c:pt>
              </c:strCache>
            </c:strRef>
          </c:cat>
          <c:val>
            <c:numRef>
              <c:f>Sheet1!$F$2</c:f>
              <c:numCache>
                <c:formatCode>_(* #,##0_);_(* \(#,##0\);_(* "-"??_);_(@_)</c:formatCode>
                <c:ptCount val="1"/>
                <c:pt idx="0">
                  <c:v>1343274</c:v>
                </c:pt>
              </c:numCache>
            </c:numRef>
          </c:val>
          <c:extLst>
            <c:ext xmlns:c16="http://schemas.microsoft.com/office/drawing/2014/chart" uri="{C3380CC4-5D6E-409C-BE32-E72D297353CC}">
              <c16:uniqueId val="{00000004-0280-4BF0-B2D3-7BA97A6204D8}"/>
            </c:ext>
          </c:extLst>
        </c:ser>
        <c:ser>
          <c:idx val="5"/>
          <c:order val="5"/>
          <c:tx>
            <c:strRef>
              <c:f>Sheet1!$G$1</c:f>
              <c:strCache>
                <c:ptCount val="1"/>
                <c:pt idx="0">
                  <c:v>2021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President's Unit</c:v>
                </c:pt>
              </c:strCache>
            </c:strRef>
          </c:cat>
          <c:val>
            <c:numRef>
              <c:f>Sheet1!$G$2</c:f>
              <c:numCache>
                <c:formatCode>_(* #,##0_);_(* \(#,##0\);_(* "-"??_);_(@_)</c:formatCode>
                <c:ptCount val="1"/>
                <c:pt idx="0">
                  <c:v>1367716</c:v>
                </c:pt>
              </c:numCache>
            </c:numRef>
          </c:val>
          <c:extLst>
            <c:ext xmlns:c16="http://schemas.microsoft.com/office/drawing/2014/chart" uri="{C3380CC4-5D6E-409C-BE32-E72D297353CC}">
              <c16:uniqueId val="{00000005-0280-4BF0-B2D3-7BA97A6204D8}"/>
            </c:ext>
          </c:extLst>
        </c:ser>
        <c:ser>
          <c:idx val="6"/>
          <c:order val="6"/>
          <c:tx>
            <c:strRef>
              <c:f>Sheet1!$H$1</c:f>
              <c:strCache>
                <c:ptCount val="1"/>
                <c:pt idx="0">
                  <c:v>2022</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President's Unit</c:v>
                </c:pt>
              </c:strCache>
            </c:strRef>
          </c:cat>
          <c:val>
            <c:numRef>
              <c:f>Sheet1!$H$2</c:f>
              <c:numCache>
                <c:formatCode>_(* #,##0_);_(* \(#,##0\);_(* "-"??_);_(@_)</c:formatCode>
                <c:ptCount val="1"/>
                <c:pt idx="0">
                  <c:v>1491596</c:v>
                </c:pt>
              </c:numCache>
            </c:numRef>
          </c:val>
          <c:extLst>
            <c:ext xmlns:c16="http://schemas.microsoft.com/office/drawing/2014/chart" uri="{C3380CC4-5D6E-409C-BE32-E72D297353CC}">
              <c16:uniqueId val="{00000000-4A63-4D97-93F6-9761B2895CE2}"/>
            </c:ext>
          </c:extLst>
        </c:ser>
        <c:ser>
          <c:idx val="7"/>
          <c:order val="7"/>
          <c:tx>
            <c:strRef>
              <c:f>Sheet1!$I$1</c:f>
              <c:strCache>
                <c:ptCount val="1"/>
                <c:pt idx="0">
                  <c:v>2023</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President's Unit</c:v>
                </c:pt>
              </c:strCache>
            </c:strRef>
          </c:cat>
          <c:val>
            <c:numRef>
              <c:f>Sheet1!$I$2</c:f>
              <c:numCache>
                <c:formatCode>_(* #,##0_);_(* \(#,##0\);_(* "-"??_);_(@_)</c:formatCode>
                <c:ptCount val="1"/>
                <c:pt idx="0">
                  <c:v>1476652</c:v>
                </c:pt>
              </c:numCache>
            </c:numRef>
          </c:val>
          <c:extLst>
            <c:ext xmlns:c16="http://schemas.microsoft.com/office/drawing/2014/chart" uri="{C3380CC4-5D6E-409C-BE32-E72D297353CC}">
              <c16:uniqueId val="{00000001-4A63-4D97-93F6-9761B2895CE2}"/>
            </c:ext>
          </c:extLst>
        </c:ser>
        <c:dLbls>
          <c:dLblPos val="outEnd"/>
          <c:showLegendKey val="0"/>
          <c:showVal val="1"/>
          <c:showCatName val="0"/>
          <c:showSerName val="0"/>
          <c:showPercent val="0"/>
          <c:showBubbleSize val="0"/>
        </c:dLbls>
        <c:gapWidth val="219"/>
        <c:overlap val="-27"/>
        <c:axId val="561524328"/>
        <c:axId val="561524656"/>
      </c:barChart>
      <c:catAx>
        <c:axId val="561524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1524656"/>
        <c:crosses val="autoZero"/>
        <c:auto val="1"/>
        <c:lblAlgn val="ctr"/>
        <c:lblOffset val="100"/>
        <c:noMultiLvlLbl val="0"/>
      </c:catAx>
      <c:valAx>
        <c:axId val="56152465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1524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1D_8589E66E.xml><?xml version="1.0" encoding="utf-8"?>
<p188:cmLst xmlns:a="http://schemas.openxmlformats.org/drawingml/2006/main" xmlns:r="http://schemas.openxmlformats.org/officeDocument/2006/relationships" xmlns:p188="http://schemas.microsoft.com/office/powerpoint/2018/8/main">
  <p188:cm id="{DD2A412A-D45D-4FCE-B479-DFC30A11841D}" authorId="{E65DB41F-3BA8-69E5-9283-DFCB253C412A}" created="2023-05-04T18:51:07.644">
    <pc:sldMkLst xmlns:pc="http://schemas.microsoft.com/office/powerpoint/2013/main/command">
      <pc:docMk/>
      <pc:sldMk cId="2240407150" sldId="285"/>
    </pc:sldMkLst>
    <p188:txBody>
      <a:bodyPr/>
      <a:lstStyle/>
      <a:p>
        <a:r>
          <a:rPr lang="en-US"/>
          <a:t>The FY22 Increase is due to the Strategic Planning Index moving from Academic Affairs to the President's suite of indexes. Chris Robbins permanent position although he was temporarily funded on COVID funds.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 name="Google Shape;6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pic>
        <p:nvPicPr>
          <p:cNvPr id="11" name="Google Shape;11;p11" descr="26324968192_dcb32c1b72_o.jpg"/>
          <p:cNvPicPr preferRelativeResize="0"/>
          <p:nvPr/>
        </p:nvPicPr>
        <p:blipFill rotWithShape="1">
          <a:blip r:embed="rId2">
            <a:alphaModFix/>
          </a:blip>
          <a:srcRect l="30652" r="-9835"/>
          <a:stretch/>
        </p:blipFill>
        <p:spPr>
          <a:xfrm>
            <a:off x="0" y="-1"/>
            <a:ext cx="7222830" cy="6858000"/>
          </a:xfrm>
          <a:prstGeom prst="rect">
            <a:avLst/>
          </a:prstGeom>
          <a:noFill/>
          <a:ln>
            <a:noFill/>
          </a:ln>
        </p:spPr>
      </p:pic>
      <p:pic>
        <p:nvPicPr>
          <p:cNvPr id="12" name="Google Shape;12;p11" descr="Red Bar.jpg"/>
          <p:cNvPicPr preferRelativeResize="0"/>
          <p:nvPr/>
        </p:nvPicPr>
        <p:blipFill rotWithShape="1">
          <a:blip r:embed="rId3">
            <a:alphaModFix/>
          </a:blip>
          <a:srcRect b="3284"/>
          <a:stretch/>
        </p:blipFill>
        <p:spPr>
          <a:xfrm>
            <a:off x="3894667" y="-1"/>
            <a:ext cx="5249333" cy="6858001"/>
          </a:xfrm>
          <a:prstGeom prst="rect">
            <a:avLst/>
          </a:prstGeom>
          <a:noFill/>
          <a:ln>
            <a:noFill/>
          </a:ln>
        </p:spPr>
      </p:pic>
      <p:sp>
        <p:nvSpPr>
          <p:cNvPr id="13" name="Google Shape;13;p11"/>
          <p:cNvSpPr txBox="1">
            <a:spLocks noGrp="1"/>
          </p:cNvSpPr>
          <p:nvPr>
            <p:ph type="ctrTitle"/>
          </p:nvPr>
        </p:nvSpPr>
        <p:spPr>
          <a:xfrm>
            <a:off x="4390572" y="1874750"/>
            <a:ext cx="4067628" cy="157238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4000"/>
              <a:buFont typeface="Open Sans"/>
              <a:buNone/>
              <a:defRPr sz="4000" b="1" i="0">
                <a:solidFill>
                  <a:srgbClr val="FFFFFF"/>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1"/>
          <p:cNvSpPr txBox="1">
            <a:spLocks noGrp="1"/>
          </p:cNvSpPr>
          <p:nvPr>
            <p:ph type="subTitle" idx="1"/>
          </p:nvPr>
        </p:nvSpPr>
        <p:spPr>
          <a:xfrm>
            <a:off x="4390572" y="3789426"/>
            <a:ext cx="4067628" cy="516467"/>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Clr>
                <a:srgbClr val="FFFFFF"/>
              </a:buClr>
              <a:buSzPts val="2000"/>
              <a:buNone/>
              <a:defRPr sz="2000" b="0" i="0">
                <a:solidFill>
                  <a:srgbClr val="FFFFFF"/>
                </a:solidFill>
                <a:latin typeface="Open Sans"/>
                <a:ea typeface="Open Sans"/>
                <a:cs typeface="Open Sans"/>
                <a:sym typeface="Open Sans"/>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15" name="Google Shape;15;p11" descr="Logo_Tagline_Vertical_White.eps"/>
          <p:cNvPicPr preferRelativeResize="0"/>
          <p:nvPr/>
        </p:nvPicPr>
        <p:blipFill rotWithShape="1">
          <a:blip r:embed="rId4">
            <a:alphaModFix/>
          </a:blip>
          <a:srcRect/>
          <a:stretch/>
        </p:blipFill>
        <p:spPr>
          <a:xfrm>
            <a:off x="8073571" y="5778081"/>
            <a:ext cx="769257" cy="7199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2"/>
        <p:cNvGrpSpPr/>
        <p:nvPr/>
      </p:nvGrpSpPr>
      <p:grpSpPr>
        <a:xfrm>
          <a:off x="0" y="0"/>
          <a:ext cx="0" cy="0"/>
          <a:chOff x="0" y="0"/>
          <a:chExt cx="0" cy="0"/>
        </a:xfrm>
      </p:grpSpPr>
      <p:sp>
        <p:nvSpPr>
          <p:cNvPr id="53" name="Google Shape;53;p20"/>
          <p:cNvSpPr txBox="1">
            <a:spLocks noGrp="1"/>
          </p:cNvSpPr>
          <p:nvPr>
            <p:ph type="title"/>
          </p:nvPr>
        </p:nvSpPr>
        <p:spPr>
          <a:xfrm>
            <a:off x="1463524" y="274638"/>
            <a:ext cx="722327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0"/>
          <p:cNvSpPr txBox="1">
            <a:spLocks noGrp="1"/>
          </p:cNvSpPr>
          <p:nvPr>
            <p:ph type="body" idx="1"/>
          </p:nvPr>
        </p:nvSpPr>
        <p:spPr>
          <a:xfrm rot="5400000">
            <a:off x="2812181" y="251544"/>
            <a:ext cx="4525963" cy="722327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rot="5400000">
            <a:off x="4529705" y="2374334"/>
            <a:ext cx="6256791"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1"/>
          <p:cNvSpPr txBox="1">
            <a:spLocks noGrp="1"/>
          </p:cNvSpPr>
          <p:nvPr>
            <p:ph type="body" idx="1"/>
          </p:nvPr>
        </p:nvSpPr>
        <p:spPr>
          <a:xfrm rot="5400000">
            <a:off x="763248" y="817676"/>
            <a:ext cx="6256791" cy="517071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12"/>
          <p:cNvSpPr txBox="1">
            <a:spLocks noGrp="1"/>
          </p:cNvSpPr>
          <p:nvPr>
            <p:ph type="title"/>
          </p:nvPr>
        </p:nvSpPr>
        <p:spPr>
          <a:xfrm>
            <a:off x="1463524" y="274638"/>
            <a:ext cx="722327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2"/>
          <p:cNvSpPr txBox="1">
            <a:spLocks noGrp="1"/>
          </p:cNvSpPr>
          <p:nvPr>
            <p:ph type="body" idx="1"/>
          </p:nvPr>
        </p:nvSpPr>
        <p:spPr>
          <a:xfrm>
            <a:off x="1463524" y="1600200"/>
            <a:ext cx="7223276"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 name="Google Shape;19;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13"/>
          <p:cNvSpPr txBox="1">
            <a:spLocks noGrp="1"/>
          </p:cNvSpPr>
          <p:nvPr>
            <p:ph type="title"/>
          </p:nvPr>
        </p:nvSpPr>
        <p:spPr>
          <a:xfrm>
            <a:off x="1487713" y="4406900"/>
            <a:ext cx="7006999"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3"/>
          <p:cNvSpPr txBox="1">
            <a:spLocks noGrp="1"/>
          </p:cNvSpPr>
          <p:nvPr>
            <p:ph type="body" idx="1"/>
          </p:nvPr>
        </p:nvSpPr>
        <p:spPr>
          <a:xfrm>
            <a:off x="1487713" y="2906713"/>
            <a:ext cx="7006999"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14"/>
          <p:cNvSpPr txBox="1">
            <a:spLocks noGrp="1"/>
          </p:cNvSpPr>
          <p:nvPr>
            <p:ph type="title"/>
          </p:nvPr>
        </p:nvSpPr>
        <p:spPr>
          <a:xfrm>
            <a:off x="1463524" y="274638"/>
            <a:ext cx="722327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8" name="Google Shape;28;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9" name="Google Shape;29;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15"/>
          <p:cNvSpPr txBox="1">
            <a:spLocks noGrp="1"/>
          </p:cNvSpPr>
          <p:nvPr>
            <p:ph type="title"/>
          </p:nvPr>
        </p:nvSpPr>
        <p:spPr>
          <a:xfrm>
            <a:off x="1463524" y="274638"/>
            <a:ext cx="722327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5" name="Google Shape;35;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6" name="Google Shape;36;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16"/>
          <p:cNvSpPr txBox="1">
            <a:spLocks noGrp="1"/>
          </p:cNvSpPr>
          <p:nvPr>
            <p:ph type="title"/>
          </p:nvPr>
        </p:nvSpPr>
        <p:spPr>
          <a:xfrm>
            <a:off x="1463524" y="274638"/>
            <a:ext cx="722327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18"/>
          <p:cNvSpPr txBox="1">
            <a:spLocks noGrp="1"/>
          </p:cNvSpPr>
          <p:nvPr>
            <p:ph type="title"/>
          </p:nvPr>
        </p:nvSpPr>
        <p:spPr>
          <a:xfrm>
            <a:off x="1436895" y="273050"/>
            <a:ext cx="3008313" cy="125644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8"/>
          <p:cNvSpPr txBox="1">
            <a:spLocks noGrp="1"/>
          </p:cNvSpPr>
          <p:nvPr>
            <p:ph type="body" idx="1"/>
          </p:nvPr>
        </p:nvSpPr>
        <p:spPr>
          <a:xfrm>
            <a:off x="4680857" y="273050"/>
            <a:ext cx="4005942" cy="6234188"/>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7" name="Google Shape;47;p18"/>
          <p:cNvSpPr txBox="1">
            <a:spLocks noGrp="1"/>
          </p:cNvSpPr>
          <p:nvPr>
            <p:ph type="body" idx="2"/>
          </p:nvPr>
        </p:nvSpPr>
        <p:spPr>
          <a:xfrm>
            <a:off x="1436895" y="1435100"/>
            <a:ext cx="3008313" cy="5072138"/>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
        <p:cNvGrpSpPr/>
        <p:nvPr/>
      </p:nvGrpSpPr>
      <p:grpSpPr>
        <a:xfrm>
          <a:off x="0" y="0"/>
          <a:ext cx="0" cy="0"/>
          <a:chOff x="0" y="0"/>
          <a:chExt cx="0" cy="0"/>
        </a:xfrm>
      </p:grpSpPr>
      <p:sp>
        <p:nvSpPr>
          <p:cNvPr id="49" name="Google Shape;49;p19"/>
          <p:cNvSpPr txBox="1">
            <a:spLocks noGrp="1"/>
          </p:cNvSpPr>
          <p:nvPr>
            <p:ph type="title"/>
          </p:nvPr>
        </p:nvSpPr>
        <p:spPr>
          <a:xfrm>
            <a:off x="1828573" y="4800600"/>
            <a:ext cx="660180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9"/>
          <p:cNvSpPr>
            <a:spLocks noGrp="1"/>
          </p:cNvSpPr>
          <p:nvPr>
            <p:ph type="pic" idx="2"/>
          </p:nvPr>
        </p:nvSpPr>
        <p:spPr>
          <a:xfrm>
            <a:off x="1828572" y="612775"/>
            <a:ext cx="6601807" cy="4114800"/>
          </a:xfrm>
          <a:prstGeom prst="rect">
            <a:avLst/>
          </a:prstGeom>
          <a:noFill/>
          <a:ln>
            <a:noFill/>
          </a:ln>
        </p:spPr>
      </p:sp>
      <p:sp>
        <p:nvSpPr>
          <p:cNvPr id="51" name="Google Shape;51;p19"/>
          <p:cNvSpPr txBox="1">
            <a:spLocks noGrp="1"/>
          </p:cNvSpPr>
          <p:nvPr>
            <p:ph type="body" idx="1"/>
          </p:nvPr>
        </p:nvSpPr>
        <p:spPr>
          <a:xfrm>
            <a:off x="1828573" y="5367338"/>
            <a:ext cx="6601806"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1463524" y="274638"/>
            <a:ext cx="7223276"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1463524" y="1600200"/>
            <a:ext cx="7223276"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 name="Google Shape;8;p10" descr="Untitled-1.jpg"/>
          <p:cNvPicPr preferRelativeResize="0"/>
          <p:nvPr/>
        </p:nvPicPr>
        <p:blipFill rotWithShape="1">
          <a:blip r:embed="rId13">
            <a:alphaModFix/>
          </a:blip>
          <a:srcRect/>
          <a:stretch/>
        </p:blipFill>
        <p:spPr>
          <a:xfrm>
            <a:off x="1" y="0"/>
            <a:ext cx="1088570" cy="6858000"/>
          </a:xfrm>
          <a:prstGeom prst="rect">
            <a:avLst/>
          </a:prstGeom>
          <a:noFill/>
          <a:ln>
            <a:noFill/>
          </a:ln>
        </p:spPr>
      </p:pic>
      <p:pic>
        <p:nvPicPr>
          <p:cNvPr id="9" name="Google Shape;9;p10" descr="Logo_Tagline_Vertical_White.eps"/>
          <p:cNvPicPr preferRelativeResize="0"/>
          <p:nvPr/>
        </p:nvPicPr>
        <p:blipFill rotWithShape="1">
          <a:blip r:embed="rId14">
            <a:alphaModFix/>
          </a:blip>
          <a:srcRect/>
          <a:stretch/>
        </p:blipFill>
        <p:spPr>
          <a:xfrm>
            <a:off x="336721" y="6072819"/>
            <a:ext cx="450179" cy="4213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1D_8589E66E.xml"/><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a:spLocks noGrp="1"/>
          </p:cNvSpPr>
          <p:nvPr>
            <p:ph type="ctrTitle"/>
          </p:nvPr>
        </p:nvSpPr>
        <p:spPr>
          <a:xfrm>
            <a:off x="3950562" y="1874750"/>
            <a:ext cx="5078027" cy="157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ct val="100000"/>
              <a:buFont typeface="Open Sans"/>
              <a:buNone/>
            </a:pPr>
            <a:r>
              <a:rPr lang="en-US" sz="2800" dirty="0"/>
              <a:t>OFFICE OF THE PRESIDENT</a:t>
            </a:r>
            <a:endParaRPr sz="2800" dirty="0"/>
          </a:p>
        </p:txBody>
      </p:sp>
      <p:sp>
        <p:nvSpPr>
          <p:cNvPr id="63" name="Google Shape;63;p1"/>
          <p:cNvSpPr txBox="1">
            <a:spLocks noGrp="1"/>
          </p:cNvSpPr>
          <p:nvPr>
            <p:ph type="subTitle" idx="1"/>
          </p:nvPr>
        </p:nvSpPr>
        <p:spPr>
          <a:xfrm>
            <a:off x="4960961" y="3283399"/>
            <a:ext cx="4067628" cy="51646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FFFFFF"/>
              </a:buClr>
              <a:buSzPct val="100000"/>
              <a:buNone/>
            </a:pPr>
            <a:r>
              <a:rPr lang="en-US" dirty="0"/>
              <a:t>FY24 Budget Proposal</a:t>
            </a:r>
            <a:endParaRPr dirty="0"/>
          </a:p>
          <a:p>
            <a:pPr marL="0" lvl="0" indent="0" algn="l" rtl="0">
              <a:spcBef>
                <a:spcPts val="280"/>
              </a:spcBef>
              <a:spcAft>
                <a:spcPts val="0"/>
              </a:spcAft>
              <a:buClr>
                <a:srgbClr val="FFFFFF"/>
              </a:buClr>
              <a:buSzPct val="1000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F0E59-C58B-0BC0-EC6A-6AF9C87C9F49}"/>
              </a:ext>
            </a:extLst>
          </p:cNvPr>
          <p:cNvSpPr>
            <a:spLocks noGrp="1"/>
          </p:cNvSpPr>
          <p:nvPr>
            <p:ph type="title"/>
          </p:nvPr>
        </p:nvSpPr>
        <p:spPr/>
        <p:txBody>
          <a:bodyPr>
            <a:normAutofit fontScale="90000"/>
          </a:bodyPr>
          <a:lstStyle/>
          <a:p>
            <a:r>
              <a:rPr lang="en-US" dirty="0"/>
              <a:t>President’s Office </a:t>
            </a:r>
            <a:br>
              <a:rPr lang="en-US" dirty="0"/>
            </a:br>
            <a:r>
              <a:rPr lang="en-US" dirty="0"/>
              <a:t>Index 1 </a:t>
            </a:r>
          </a:p>
        </p:txBody>
      </p:sp>
      <p:sp>
        <p:nvSpPr>
          <p:cNvPr id="3" name="Text Placeholder 2">
            <a:extLst>
              <a:ext uri="{FF2B5EF4-FFF2-40B4-BE49-F238E27FC236}">
                <a16:creationId xmlns:a16="http://schemas.microsoft.com/office/drawing/2014/main" id="{25EB3EF8-51A6-96D9-C22B-31ADA79D9888}"/>
              </a:ext>
            </a:extLst>
          </p:cNvPr>
          <p:cNvSpPr>
            <a:spLocks noGrp="1"/>
          </p:cNvSpPr>
          <p:nvPr>
            <p:ph type="body" idx="1"/>
          </p:nvPr>
        </p:nvSpPr>
        <p:spPr/>
        <p:txBody>
          <a:bodyPr/>
          <a:lstStyle/>
          <a:p>
            <a:pPr marL="114300" indent="0">
              <a:buNone/>
            </a:pPr>
            <a:endParaRPr lang="en-US" dirty="0"/>
          </a:p>
        </p:txBody>
      </p:sp>
      <p:pic>
        <p:nvPicPr>
          <p:cNvPr id="7" name="Picture 6">
            <a:extLst>
              <a:ext uri="{FF2B5EF4-FFF2-40B4-BE49-F238E27FC236}">
                <a16:creationId xmlns:a16="http://schemas.microsoft.com/office/drawing/2014/main" id="{D1E1BF68-2111-18DD-BDED-1FA2F889C948}"/>
              </a:ext>
            </a:extLst>
          </p:cNvPr>
          <p:cNvPicPr>
            <a:picLocks noChangeAspect="1"/>
          </p:cNvPicPr>
          <p:nvPr/>
        </p:nvPicPr>
        <p:blipFill>
          <a:blip r:embed="rId2"/>
          <a:stretch>
            <a:fillRect/>
          </a:stretch>
        </p:blipFill>
        <p:spPr>
          <a:xfrm>
            <a:off x="1463524" y="2414726"/>
            <a:ext cx="7264518" cy="2643048"/>
          </a:xfrm>
          <a:prstGeom prst="rect">
            <a:avLst/>
          </a:prstGeom>
        </p:spPr>
      </p:pic>
    </p:spTree>
    <p:extLst>
      <p:ext uri="{BB962C8B-B14F-4D97-AF65-F5344CB8AC3E}">
        <p14:creationId xmlns:p14="http://schemas.microsoft.com/office/powerpoint/2010/main" val="3684327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F0E59-C58B-0BC0-EC6A-6AF9C87C9F49}"/>
              </a:ext>
            </a:extLst>
          </p:cNvPr>
          <p:cNvSpPr>
            <a:spLocks noGrp="1"/>
          </p:cNvSpPr>
          <p:nvPr>
            <p:ph type="title"/>
          </p:nvPr>
        </p:nvSpPr>
        <p:spPr/>
        <p:txBody>
          <a:bodyPr>
            <a:normAutofit fontScale="90000"/>
          </a:bodyPr>
          <a:lstStyle/>
          <a:p>
            <a:r>
              <a:rPr lang="en-US" dirty="0"/>
              <a:t>President’s Office </a:t>
            </a:r>
            <a:br>
              <a:rPr lang="en-US" dirty="0"/>
            </a:br>
            <a:r>
              <a:rPr lang="en-US" dirty="0"/>
              <a:t>Index 2</a:t>
            </a:r>
          </a:p>
        </p:txBody>
      </p:sp>
      <p:sp>
        <p:nvSpPr>
          <p:cNvPr id="3" name="Text Placeholder 2">
            <a:extLst>
              <a:ext uri="{FF2B5EF4-FFF2-40B4-BE49-F238E27FC236}">
                <a16:creationId xmlns:a16="http://schemas.microsoft.com/office/drawing/2014/main" id="{25EB3EF8-51A6-96D9-C22B-31ADA79D9888}"/>
              </a:ext>
            </a:extLst>
          </p:cNvPr>
          <p:cNvSpPr>
            <a:spLocks noGrp="1"/>
          </p:cNvSpPr>
          <p:nvPr>
            <p:ph type="body" idx="1"/>
          </p:nvPr>
        </p:nvSpPr>
        <p:spPr/>
        <p:txBody>
          <a:bodyPr/>
          <a:lstStyle/>
          <a:p>
            <a:pPr marL="114300" indent="0">
              <a:buNone/>
            </a:pPr>
            <a:endParaRPr lang="en-US" dirty="0"/>
          </a:p>
        </p:txBody>
      </p:sp>
      <p:pic>
        <p:nvPicPr>
          <p:cNvPr id="8" name="Picture 7">
            <a:extLst>
              <a:ext uri="{FF2B5EF4-FFF2-40B4-BE49-F238E27FC236}">
                <a16:creationId xmlns:a16="http://schemas.microsoft.com/office/drawing/2014/main" id="{0141BF05-1DF8-79FB-B2E2-249492D2A42E}"/>
              </a:ext>
            </a:extLst>
          </p:cNvPr>
          <p:cNvPicPr>
            <a:picLocks noChangeAspect="1"/>
          </p:cNvPicPr>
          <p:nvPr/>
        </p:nvPicPr>
        <p:blipFill>
          <a:blip r:embed="rId2"/>
          <a:stretch>
            <a:fillRect/>
          </a:stretch>
        </p:blipFill>
        <p:spPr>
          <a:xfrm>
            <a:off x="1463525" y="2594552"/>
            <a:ext cx="7223276" cy="2206048"/>
          </a:xfrm>
          <a:prstGeom prst="rect">
            <a:avLst/>
          </a:prstGeom>
        </p:spPr>
      </p:pic>
    </p:spTree>
    <p:extLst>
      <p:ext uri="{BB962C8B-B14F-4D97-AF65-F5344CB8AC3E}">
        <p14:creationId xmlns:p14="http://schemas.microsoft.com/office/powerpoint/2010/main" val="1965513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2B15F-ADCA-A303-F208-8B021D702055}"/>
              </a:ext>
            </a:extLst>
          </p:cNvPr>
          <p:cNvSpPr>
            <a:spLocks noGrp="1"/>
          </p:cNvSpPr>
          <p:nvPr>
            <p:ph type="title"/>
          </p:nvPr>
        </p:nvSpPr>
        <p:spPr/>
        <p:txBody>
          <a:bodyPr/>
          <a:lstStyle/>
          <a:p>
            <a:r>
              <a:rPr lang="en-US" dirty="0"/>
              <a:t>Office of the President</a:t>
            </a:r>
          </a:p>
        </p:txBody>
      </p:sp>
      <p:sp>
        <p:nvSpPr>
          <p:cNvPr id="3" name="Text Placeholder 2">
            <a:extLst>
              <a:ext uri="{FF2B5EF4-FFF2-40B4-BE49-F238E27FC236}">
                <a16:creationId xmlns:a16="http://schemas.microsoft.com/office/drawing/2014/main" id="{475324AF-EB12-A391-918E-DB74C5BD926F}"/>
              </a:ext>
            </a:extLst>
          </p:cNvPr>
          <p:cNvSpPr>
            <a:spLocks noGrp="1"/>
          </p:cNvSpPr>
          <p:nvPr>
            <p:ph type="body" idx="1"/>
          </p:nvPr>
        </p:nvSpPr>
        <p:spPr/>
        <p:txBody>
          <a:bodyPr/>
          <a:lstStyle/>
          <a:p>
            <a:pPr marL="114300" indent="0">
              <a:buNone/>
            </a:pPr>
            <a:r>
              <a:rPr lang="en-US" dirty="0"/>
              <a:t>Primary Operational Areas:</a:t>
            </a:r>
          </a:p>
          <a:p>
            <a:pPr>
              <a:buFontTx/>
              <a:buChar char="-"/>
            </a:pPr>
            <a:r>
              <a:rPr lang="en-US" dirty="0"/>
              <a:t>Manage President’s Activities</a:t>
            </a:r>
          </a:p>
          <a:p>
            <a:pPr>
              <a:buFontTx/>
              <a:buChar char="-"/>
            </a:pPr>
            <a:r>
              <a:rPr lang="en-US" dirty="0"/>
              <a:t>Support BOT and VPs</a:t>
            </a:r>
          </a:p>
          <a:p>
            <a:pPr>
              <a:buFontTx/>
              <a:buChar char="-"/>
            </a:pPr>
            <a:r>
              <a:rPr lang="en-US" dirty="0"/>
              <a:t>Legislative Priorities</a:t>
            </a:r>
          </a:p>
          <a:p>
            <a:pPr>
              <a:buFontTx/>
              <a:buChar char="-"/>
            </a:pPr>
            <a:r>
              <a:rPr lang="en-US" dirty="0"/>
              <a:t>Tribal Relations</a:t>
            </a:r>
          </a:p>
          <a:p>
            <a:pPr>
              <a:buFontTx/>
              <a:buChar char="-"/>
            </a:pPr>
            <a:r>
              <a:rPr lang="en-US" dirty="0"/>
              <a:t>Public Comments and Connections</a:t>
            </a:r>
          </a:p>
          <a:p>
            <a:pPr>
              <a:buFontTx/>
              <a:buChar char="-"/>
            </a:pPr>
            <a:r>
              <a:rPr lang="en-US" dirty="0"/>
              <a:t>Catalyst Building Operations </a:t>
            </a:r>
          </a:p>
        </p:txBody>
      </p:sp>
    </p:spTree>
    <p:extLst>
      <p:ext uri="{BB962C8B-B14F-4D97-AF65-F5344CB8AC3E}">
        <p14:creationId xmlns:p14="http://schemas.microsoft.com/office/powerpoint/2010/main" val="4064595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2B15F-ADCA-A303-F208-8B021D702055}"/>
              </a:ext>
            </a:extLst>
          </p:cNvPr>
          <p:cNvSpPr>
            <a:spLocks noGrp="1"/>
          </p:cNvSpPr>
          <p:nvPr>
            <p:ph type="title"/>
          </p:nvPr>
        </p:nvSpPr>
        <p:spPr/>
        <p:txBody>
          <a:bodyPr/>
          <a:lstStyle/>
          <a:p>
            <a:r>
              <a:rPr lang="en-US" dirty="0"/>
              <a:t>Office of the President</a:t>
            </a:r>
          </a:p>
        </p:txBody>
      </p:sp>
      <p:sp>
        <p:nvSpPr>
          <p:cNvPr id="3" name="Text Placeholder 2">
            <a:extLst>
              <a:ext uri="{FF2B5EF4-FFF2-40B4-BE49-F238E27FC236}">
                <a16:creationId xmlns:a16="http://schemas.microsoft.com/office/drawing/2014/main" id="{475324AF-EB12-A391-918E-DB74C5BD926F}"/>
              </a:ext>
            </a:extLst>
          </p:cNvPr>
          <p:cNvSpPr>
            <a:spLocks noGrp="1"/>
          </p:cNvSpPr>
          <p:nvPr>
            <p:ph type="body" idx="1"/>
          </p:nvPr>
        </p:nvSpPr>
        <p:spPr/>
        <p:txBody>
          <a:bodyPr/>
          <a:lstStyle/>
          <a:p>
            <a:pPr marL="114300" indent="0">
              <a:buNone/>
            </a:pPr>
            <a:endParaRPr lang="en-US" dirty="0"/>
          </a:p>
        </p:txBody>
      </p:sp>
      <p:graphicFrame>
        <p:nvGraphicFramePr>
          <p:cNvPr id="6" name="Chart 5">
            <a:extLst>
              <a:ext uri="{FF2B5EF4-FFF2-40B4-BE49-F238E27FC236}">
                <a16:creationId xmlns:a16="http://schemas.microsoft.com/office/drawing/2014/main" id="{82444A93-E77A-EDCC-A440-1A8018D63DE9}"/>
              </a:ext>
            </a:extLst>
          </p:cNvPr>
          <p:cNvGraphicFramePr/>
          <p:nvPr>
            <p:extLst>
              <p:ext uri="{D42A27DB-BD31-4B8C-83A1-F6EECF244321}">
                <p14:modId xmlns:p14="http://schemas.microsoft.com/office/powerpoint/2010/main" val="3988541580"/>
              </p:ext>
            </p:extLst>
          </p:nvPr>
        </p:nvGraphicFramePr>
        <p:xfrm>
          <a:off x="1157150" y="1704511"/>
          <a:ext cx="4152900" cy="39096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AA4E9D7B-E97C-9E9F-948B-97A5632D4ADE}"/>
              </a:ext>
            </a:extLst>
          </p:cNvPr>
          <p:cNvGraphicFramePr>
            <a:graphicFrameLocks noGrp="1"/>
          </p:cNvGraphicFramePr>
          <p:nvPr>
            <p:extLst>
              <p:ext uri="{D42A27DB-BD31-4B8C-83A1-F6EECF244321}">
                <p14:modId xmlns:p14="http://schemas.microsoft.com/office/powerpoint/2010/main" val="1204874481"/>
              </p:ext>
            </p:extLst>
          </p:nvPr>
        </p:nvGraphicFramePr>
        <p:xfrm>
          <a:off x="4090740" y="4859680"/>
          <a:ext cx="4152900" cy="992505"/>
        </p:xfrm>
        <a:graphic>
          <a:graphicData uri="http://schemas.openxmlformats.org/drawingml/2006/table">
            <a:tbl>
              <a:tblPr>
                <a:tableStyleId>{5C22544A-7EE6-4342-B048-85BDC9FD1C3A}</a:tableStyleId>
              </a:tblPr>
              <a:tblGrid>
                <a:gridCol w="1437176">
                  <a:extLst>
                    <a:ext uri="{9D8B030D-6E8A-4147-A177-3AD203B41FA5}">
                      <a16:colId xmlns:a16="http://schemas.microsoft.com/office/drawing/2014/main" val="1433142751"/>
                    </a:ext>
                  </a:extLst>
                </a:gridCol>
                <a:gridCol w="1091366">
                  <a:extLst>
                    <a:ext uri="{9D8B030D-6E8A-4147-A177-3AD203B41FA5}">
                      <a16:colId xmlns:a16="http://schemas.microsoft.com/office/drawing/2014/main" val="592575357"/>
                    </a:ext>
                  </a:extLst>
                </a:gridCol>
                <a:gridCol w="1624358">
                  <a:extLst>
                    <a:ext uri="{9D8B030D-6E8A-4147-A177-3AD203B41FA5}">
                      <a16:colId xmlns:a16="http://schemas.microsoft.com/office/drawing/2014/main" val="159575881"/>
                    </a:ext>
                  </a:extLst>
                </a:gridCol>
              </a:tblGrid>
              <a:tr h="266700">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noFill/>
                  </a:tcPr>
                </a:tc>
                <a:tc gridSpan="2">
                  <a:txBody>
                    <a:bodyPr/>
                    <a:lstStyle/>
                    <a:p>
                      <a:pPr algn="ctr" fontAlgn="b"/>
                      <a:r>
                        <a:rPr lang="en-US" sz="1600" u="none" strike="noStrike" dirty="0">
                          <a:effectLst/>
                        </a:rPr>
                        <a:t>FY24 Budget Plan</a:t>
                      </a:r>
                      <a:endParaRPr lang="en-US" sz="1600" b="1" i="0" u="none" strike="noStrike" dirty="0">
                        <a:solidFill>
                          <a:srgbClr val="000000"/>
                        </a:solidFill>
                        <a:effectLst/>
                        <a:latin typeface="Calibri" panose="020F0502020204030204" pitchFamily="34" charset="0"/>
                      </a:endParaRPr>
                    </a:p>
                  </a:txBody>
                  <a:tcPr marL="9525" marR="9525" marT="9525" marB="0" anchor="b">
                    <a:noFill/>
                  </a:tcPr>
                </a:tc>
                <a:tc hMerge="1">
                  <a:txBody>
                    <a:bodyPr/>
                    <a:lstStyle/>
                    <a:p>
                      <a:endParaRPr lang="en-US"/>
                    </a:p>
                  </a:txBody>
                  <a:tcPr/>
                </a:tc>
                <a:extLst>
                  <a:ext uri="{0D108BD9-81ED-4DB2-BD59-A6C34878D82A}">
                    <a16:rowId xmlns:a16="http://schemas.microsoft.com/office/drawing/2014/main" val="1713879282"/>
                  </a:ext>
                </a:extLst>
              </a:tr>
              <a:tr h="381000">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100" u="none" strike="noStrike" dirty="0">
                          <a:effectLst/>
                        </a:rPr>
                        <a:t>Local Operating - Index 1</a:t>
                      </a:r>
                      <a:endParaRPr lang="en-US" sz="1100" b="1"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100" u="none" strike="noStrike">
                          <a:effectLst/>
                        </a:rPr>
                        <a:t>President Special Projects - Index 2</a:t>
                      </a:r>
                      <a:endParaRPr lang="en-US" sz="1100" b="1"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973799949"/>
                  </a:ext>
                </a:extLst>
              </a:tr>
              <a:tr h="200025">
                <a:tc>
                  <a:txBody>
                    <a:bodyPr/>
                    <a:lstStyle/>
                    <a:p>
                      <a:pPr algn="ctr" fontAlgn="b"/>
                      <a:r>
                        <a:rPr lang="en-US" sz="1100" u="none" strike="noStrike">
                          <a:effectLst/>
                        </a:rPr>
                        <a:t>Office of the President</a:t>
                      </a:r>
                      <a:endParaRPr lang="en-US"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100" u="none" strike="noStrike" dirty="0">
                          <a:effectLst/>
                        </a:rPr>
                        <a:t>                1,600,979 </a:t>
                      </a:r>
                      <a:endParaRPr lang="en-US" sz="11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100" u="none" strike="noStrike" dirty="0">
                          <a:effectLst/>
                        </a:rPr>
                        <a:t>                                         50,000 </a:t>
                      </a:r>
                      <a:endParaRPr lang="en-US"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035283431"/>
                  </a:ext>
                </a:extLst>
              </a:tr>
            </a:tbl>
          </a:graphicData>
        </a:graphic>
      </p:graphicFrame>
    </p:spTree>
    <p:extLst>
      <p:ext uri="{BB962C8B-B14F-4D97-AF65-F5344CB8AC3E}">
        <p14:creationId xmlns:p14="http://schemas.microsoft.com/office/powerpoint/2010/main" val="454658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4F042-D739-4E25-0FA8-B94645238EC9}"/>
              </a:ext>
            </a:extLst>
          </p:cNvPr>
          <p:cNvSpPr>
            <a:spLocks noGrp="1"/>
          </p:cNvSpPr>
          <p:nvPr>
            <p:ph type="title"/>
          </p:nvPr>
        </p:nvSpPr>
        <p:spPr/>
        <p:txBody>
          <a:bodyPr/>
          <a:lstStyle/>
          <a:p>
            <a:r>
              <a:rPr lang="en-US" cap="small" dirty="0"/>
              <a:t>Office of the President</a:t>
            </a:r>
            <a:endParaRPr lang="en-US" dirty="0"/>
          </a:p>
        </p:txBody>
      </p:sp>
      <p:sp>
        <p:nvSpPr>
          <p:cNvPr id="3" name="Text Placeholder 2">
            <a:extLst>
              <a:ext uri="{FF2B5EF4-FFF2-40B4-BE49-F238E27FC236}">
                <a16:creationId xmlns:a16="http://schemas.microsoft.com/office/drawing/2014/main" id="{E29302A4-F9BA-2704-D99D-800B72353E7D}"/>
              </a:ext>
            </a:extLst>
          </p:cNvPr>
          <p:cNvSpPr>
            <a:spLocks noGrp="1"/>
          </p:cNvSpPr>
          <p:nvPr>
            <p:ph type="body" idx="1"/>
          </p:nvPr>
        </p:nvSpPr>
        <p:spPr>
          <a:xfrm>
            <a:off x="1463524" y="1600200"/>
            <a:ext cx="7223276" cy="4672781"/>
          </a:xfrm>
        </p:spPr>
        <p:txBody>
          <a:bodyPr>
            <a:normAutofit lnSpcReduction="10000"/>
          </a:bodyPr>
          <a:lstStyle/>
          <a:p>
            <a:r>
              <a:rPr lang="en-US" dirty="0"/>
              <a:t>Office of the President - $1,187,562</a:t>
            </a:r>
          </a:p>
          <a:p>
            <a:pPr lvl="1"/>
            <a:r>
              <a:rPr lang="en-US" dirty="0"/>
              <a:t>Staffing (The President and 3 positions)</a:t>
            </a:r>
          </a:p>
          <a:p>
            <a:pPr lvl="1"/>
            <a:r>
              <a:rPr lang="en-US" dirty="0"/>
              <a:t>Management of Multiple Initiatives</a:t>
            </a:r>
          </a:p>
          <a:p>
            <a:pPr lvl="1"/>
            <a:r>
              <a:rPr lang="en-US" dirty="0"/>
              <a:t>Maintains Multiple Relationships</a:t>
            </a:r>
          </a:p>
          <a:p>
            <a:endParaRPr lang="en-US" dirty="0"/>
          </a:p>
          <a:p>
            <a:r>
              <a:rPr lang="en-US" dirty="0"/>
              <a:t>Board of Trustees - $70,000</a:t>
            </a:r>
          </a:p>
          <a:p>
            <a:pPr lvl="1" fontAlgn="base">
              <a:lnSpc>
                <a:spcPct val="90000"/>
              </a:lnSpc>
            </a:pPr>
            <a:r>
              <a:rPr lang="en-US" sz="2000" dirty="0"/>
              <a:t>The eight person BOT serves as an advocate for the university and as a steward of the public trust. The Board participates in charting the future course of Washington post-secondary education and works in collaboration with the President on guiding the university forwards.</a:t>
            </a:r>
          </a:p>
          <a:p>
            <a:pPr lvl="2" fontAlgn="base">
              <a:lnSpc>
                <a:spcPct val="90000"/>
              </a:lnSpc>
            </a:pPr>
            <a:r>
              <a:rPr lang="en-US" sz="1600" dirty="0"/>
              <a:t>Provides travel-related costs for meeting and events</a:t>
            </a:r>
          </a:p>
          <a:p>
            <a:pPr marL="571500" lvl="1" indent="0">
              <a:buNone/>
            </a:pPr>
            <a:endParaRPr lang="en-US" dirty="0"/>
          </a:p>
        </p:txBody>
      </p:sp>
    </p:spTree>
    <p:extLst>
      <p:ext uri="{BB962C8B-B14F-4D97-AF65-F5344CB8AC3E}">
        <p14:creationId xmlns:p14="http://schemas.microsoft.com/office/powerpoint/2010/main" val="2411256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29896-9D43-17BF-1EE4-A27BB7E67E6D}"/>
              </a:ext>
            </a:extLst>
          </p:cNvPr>
          <p:cNvSpPr>
            <a:spLocks noGrp="1"/>
          </p:cNvSpPr>
          <p:nvPr>
            <p:ph type="title"/>
          </p:nvPr>
        </p:nvSpPr>
        <p:spPr/>
        <p:txBody>
          <a:bodyPr/>
          <a:lstStyle/>
          <a:p>
            <a:r>
              <a:rPr lang="en-US" dirty="0"/>
              <a:t>Government Relations</a:t>
            </a:r>
          </a:p>
        </p:txBody>
      </p:sp>
      <p:sp>
        <p:nvSpPr>
          <p:cNvPr id="3" name="Text Placeholder 2">
            <a:extLst>
              <a:ext uri="{FF2B5EF4-FFF2-40B4-BE49-F238E27FC236}">
                <a16:creationId xmlns:a16="http://schemas.microsoft.com/office/drawing/2014/main" id="{5849DB36-0B73-53F1-8D1E-0292599DFFCC}"/>
              </a:ext>
            </a:extLst>
          </p:cNvPr>
          <p:cNvSpPr>
            <a:spLocks noGrp="1"/>
          </p:cNvSpPr>
          <p:nvPr>
            <p:ph type="body" idx="1"/>
          </p:nvPr>
        </p:nvSpPr>
        <p:spPr/>
        <p:txBody>
          <a:bodyPr>
            <a:normAutofit lnSpcReduction="10000"/>
          </a:bodyPr>
          <a:lstStyle/>
          <a:p>
            <a:pPr fontAlgn="base">
              <a:lnSpc>
                <a:spcPct val="90000"/>
              </a:lnSpc>
            </a:pPr>
            <a:r>
              <a:rPr lang="en-US" sz="2400" dirty="0"/>
              <a:t>Government Relations - $246,635 (1 position)</a:t>
            </a:r>
          </a:p>
          <a:p>
            <a:pPr lvl="1" fontAlgn="base">
              <a:lnSpc>
                <a:spcPct val="90000"/>
              </a:lnSpc>
            </a:pPr>
            <a:r>
              <a:rPr lang="en-US" sz="2000" dirty="0"/>
              <a:t>Coordinates legislative communication</a:t>
            </a:r>
          </a:p>
          <a:p>
            <a:pPr lvl="1" fontAlgn="base">
              <a:lnSpc>
                <a:spcPct val="90000"/>
              </a:lnSpc>
            </a:pPr>
            <a:endParaRPr lang="en-US" sz="2000" dirty="0"/>
          </a:p>
          <a:p>
            <a:pPr lvl="1" fontAlgn="base">
              <a:lnSpc>
                <a:spcPct val="90000"/>
              </a:lnSpc>
            </a:pPr>
            <a:r>
              <a:rPr lang="en-US" sz="2000" dirty="0"/>
              <a:t>Manages relationships with local, state and federal government officials</a:t>
            </a:r>
          </a:p>
          <a:p>
            <a:pPr lvl="1" fontAlgn="base">
              <a:lnSpc>
                <a:spcPct val="90000"/>
              </a:lnSpc>
            </a:pPr>
            <a:endParaRPr lang="en-US" sz="2000" dirty="0"/>
          </a:p>
          <a:p>
            <a:pPr lvl="1" fontAlgn="base">
              <a:lnSpc>
                <a:spcPct val="90000"/>
              </a:lnSpc>
            </a:pPr>
            <a:r>
              <a:rPr lang="en-US" sz="2000" dirty="0"/>
              <a:t>Collaborates and coordinates with other public higher education institutions</a:t>
            </a:r>
          </a:p>
          <a:p>
            <a:pPr lvl="1" fontAlgn="base">
              <a:lnSpc>
                <a:spcPct val="90000"/>
              </a:lnSpc>
            </a:pPr>
            <a:endParaRPr lang="en-US" sz="2000" dirty="0"/>
          </a:p>
          <a:p>
            <a:pPr lvl="1" fontAlgn="base">
              <a:lnSpc>
                <a:spcPct val="90000"/>
              </a:lnSpc>
            </a:pPr>
            <a:r>
              <a:rPr lang="en-US" sz="2000" dirty="0"/>
              <a:t>Collaborates and coordinates with faculty and students on important issues</a:t>
            </a:r>
          </a:p>
          <a:p>
            <a:pPr lvl="1" fontAlgn="base">
              <a:lnSpc>
                <a:spcPct val="90000"/>
              </a:lnSpc>
            </a:pPr>
            <a:endParaRPr lang="en-US" sz="2000" dirty="0"/>
          </a:p>
          <a:p>
            <a:pPr lvl="1" fontAlgn="base">
              <a:lnSpc>
                <a:spcPct val="90000"/>
              </a:lnSpc>
            </a:pPr>
            <a:r>
              <a:rPr lang="en-US" sz="2000" dirty="0"/>
              <a:t>Future Goals – continue to build support for EWU and higher education generally in the legislature and expand efforts at the federal level</a:t>
            </a:r>
          </a:p>
          <a:p>
            <a:endParaRPr lang="en-US" dirty="0"/>
          </a:p>
        </p:txBody>
      </p:sp>
    </p:spTree>
    <p:extLst>
      <p:ext uri="{BB962C8B-B14F-4D97-AF65-F5344CB8AC3E}">
        <p14:creationId xmlns:p14="http://schemas.microsoft.com/office/powerpoint/2010/main" val="2881636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3AD2-B94D-3596-528A-FA750627160E}"/>
              </a:ext>
            </a:extLst>
          </p:cNvPr>
          <p:cNvSpPr>
            <a:spLocks noGrp="1"/>
          </p:cNvSpPr>
          <p:nvPr>
            <p:ph type="title"/>
          </p:nvPr>
        </p:nvSpPr>
        <p:spPr/>
        <p:txBody>
          <a:bodyPr/>
          <a:lstStyle/>
          <a:p>
            <a:r>
              <a:rPr lang="en-US" dirty="0"/>
              <a:t>Tribal Relations</a:t>
            </a:r>
          </a:p>
        </p:txBody>
      </p:sp>
      <p:sp>
        <p:nvSpPr>
          <p:cNvPr id="3" name="Text Placeholder 2">
            <a:extLst>
              <a:ext uri="{FF2B5EF4-FFF2-40B4-BE49-F238E27FC236}">
                <a16:creationId xmlns:a16="http://schemas.microsoft.com/office/drawing/2014/main" id="{D45C8C26-4EAA-2A38-EDDD-EF584A340684}"/>
              </a:ext>
            </a:extLst>
          </p:cNvPr>
          <p:cNvSpPr>
            <a:spLocks noGrp="1"/>
          </p:cNvSpPr>
          <p:nvPr>
            <p:ph type="body" idx="1"/>
          </p:nvPr>
        </p:nvSpPr>
        <p:spPr/>
        <p:txBody>
          <a:bodyPr>
            <a:normAutofit fontScale="92500" lnSpcReduction="10000"/>
          </a:bodyPr>
          <a:lstStyle/>
          <a:p>
            <a:pPr fontAlgn="base">
              <a:lnSpc>
                <a:spcPct val="90000"/>
              </a:lnSpc>
            </a:pPr>
            <a:r>
              <a:rPr lang="en-US" sz="3600" dirty="0"/>
              <a:t>Tribal Relations - $</a:t>
            </a:r>
            <a:r>
              <a:rPr lang="en-US" sz="3600" dirty="0" smtClean="0"/>
              <a:t>15,300 (1 Position)</a:t>
            </a:r>
            <a:endParaRPr lang="en-US" sz="3600" dirty="0"/>
          </a:p>
          <a:p>
            <a:pPr lvl="1" fontAlgn="base">
              <a:lnSpc>
                <a:spcPct val="90000"/>
              </a:lnSpc>
            </a:pPr>
            <a:r>
              <a:rPr lang="en-US" sz="3200" dirty="0"/>
              <a:t>Provide leadership, guidance and support for Native American initiatives</a:t>
            </a:r>
          </a:p>
          <a:p>
            <a:pPr lvl="1" fontAlgn="base">
              <a:lnSpc>
                <a:spcPct val="90000"/>
              </a:lnSpc>
            </a:pPr>
            <a:endParaRPr lang="en-US" sz="3200" dirty="0"/>
          </a:p>
          <a:p>
            <a:pPr lvl="1" fontAlgn="base">
              <a:lnSpc>
                <a:spcPct val="90000"/>
              </a:lnSpc>
            </a:pPr>
            <a:r>
              <a:rPr lang="en-US" sz="3200" dirty="0"/>
              <a:t>Collaborates and coordinate the EWU Tribal Nations Advisory Council (TNAC)</a:t>
            </a:r>
          </a:p>
          <a:p>
            <a:pPr lvl="1" fontAlgn="base">
              <a:lnSpc>
                <a:spcPct val="90000"/>
              </a:lnSpc>
            </a:pPr>
            <a:endParaRPr lang="en-US" sz="3200" dirty="0"/>
          </a:p>
          <a:p>
            <a:pPr lvl="1" fontAlgn="base">
              <a:lnSpc>
                <a:spcPct val="90000"/>
              </a:lnSpc>
            </a:pPr>
            <a:r>
              <a:rPr lang="en-US" sz="3200" dirty="0"/>
              <a:t>Provide direction and partnership for Native American organizations and programs by strengthening relationships</a:t>
            </a:r>
            <a:endParaRPr lang="en-US" dirty="0"/>
          </a:p>
        </p:txBody>
      </p:sp>
    </p:spTree>
    <p:extLst>
      <p:ext uri="{BB962C8B-B14F-4D97-AF65-F5344CB8AC3E}">
        <p14:creationId xmlns:p14="http://schemas.microsoft.com/office/powerpoint/2010/main" val="3221509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F6E86-DDAB-9A89-EBE0-275B6B6F9D09}"/>
              </a:ext>
            </a:extLst>
          </p:cNvPr>
          <p:cNvSpPr>
            <a:spLocks noGrp="1"/>
          </p:cNvSpPr>
          <p:nvPr>
            <p:ph type="title"/>
          </p:nvPr>
        </p:nvSpPr>
        <p:spPr/>
        <p:txBody>
          <a:bodyPr/>
          <a:lstStyle/>
          <a:p>
            <a:r>
              <a:rPr lang="en-US" dirty="0"/>
              <a:t>Catalyst Operations </a:t>
            </a:r>
          </a:p>
        </p:txBody>
      </p:sp>
      <p:sp>
        <p:nvSpPr>
          <p:cNvPr id="3" name="Text Placeholder 2">
            <a:extLst>
              <a:ext uri="{FF2B5EF4-FFF2-40B4-BE49-F238E27FC236}">
                <a16:creationId xmlns:a16="http://schemas.microsoft.com/office/drawing/2014/main" id="{41AE6C00-759E-B038-2079-4F9349828EA0}"/>
              </a:ext>
            </a:extLst>
          </p:cNvPr>
          <p:cNvSpPr>
            <a:spLocks noGrp="1"/>
          </p:cNvSpPr>
          <p:nvPr>
            <p:ph type="body" idx="1"/>
          </p:nvPr>
        </p:nvSpPr>
        <p:spPr/>
        <p:txBody>
          <a:bodyPr/>
          <a:lstStyle/>
          <a:p>
            <a:r>
              <a:rPr lang="en-US" dirty="0"/>
              <a:t>Catalyst </a:t>
            </a:r>
            <a:r>
              <a:rPr lang="en-US" dirty="0" smtClean="0"/>
              <a:t>Ops </a:t>
            </a:r>
            <a:r>
              <a:rPr lang="en-US" dirty="0"/>
              <a:t>- $</a:t>
            </a:r>
            <a:r>
              <a:rPr lang="en-US" dirty="0" smtClean="0"/>
              <a:t>61,000 (1 position)</a:t>
            </a:r>
            <a:endParaRPr lang="en-US" dirty="0"/>
          </a:p>
          <a:p>
            <a:pPr lvl="1"/>
            <a:r>
              <a:rPr lang="en-US" dirty="0"/>
              <a:t>Some classroom materials</a:t>
            </a:r>
          </a:p>
          <a:p>
            <a:pPr lvl="1"/>
            <a:r>
              <a:rPr lang="en-US" dirty="0"/>
              <a:t>Building needs</a:t>
            </a:r>
          </a:p>
          <a:p>
            <a:pPr lvl="1"/>
            <a:r>
              <a:rPr lang="en-US" dirty="0"/>
              <a:t>Support for public events</a:t>
            </a:r>
          </a:p>
          <a:p>
            <a:pPr lvl="1"/>
            <a:r>
              <a:rPr lang="en-US" dirty="0"/>
              <a:t>Response to maintenance needs, security, student/staff/faculty support</a:t>
            </a:r>
          </a:p>
          <a:p>
            <a:pPr lvl="1"/>
            <a:r>
              <a:rPr lang="en-US" dirty="0"/>
              <a:t>Liaison work with Emerald Initiative</a:t>
            </a:r>
          </a:p>
        </p:txBody>
      </p:sp>
    </p:spTree>
    <p:extLst>
      <p:ext uri="{BB962C8B-B14F-4D97-AF65-F5344CB8AC3E}">
        <p14:creationId xmlns:p14="http://schemas.microsoft.com/office/powerpoint/2010/main" val="2230302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F6E86-DDAB-9A89-EBE0-275B6B6F9D09}"/>
              </a:ext>
            </a:extLst>
          </p:cNvPr>
          <p:cNvSpPr>
            <a:spLocks noGrp="1"/>
          </p:cNvSpPr>
          <p:nvPr>
            <p:ph type="title"/>
          </p:nvPr>
        </p:nvSpPr>
        <p:spPr/>
        <p:txBody>
          <a:bodyPr/>
          <a:lstStyle/>
          <a:p>
            <a:r>
              <a:rPr lang="en-US" dirty="0"/>
              <a:t>Office of the President </a:t>
            </a:r>
          </a:p>
        </p:txBody>
      </p:sp>
      <p:sp>
        <p:nvSpPr>
          <p:cNvPr id="3" name="Text Placeholder 2">
            <a:extLst>
              <a:ext uri="{FF2B5EF4-FFF2-40B4-BE49-F238E27FC236}">
                <a16:creationId xmlns:a16="http://schemas.microsoft.com/office/drawing/2014/main" id="{41AE6C00-759E-B038-2079-4F9349828EA0}"/>
              </a:ext>
            </a:extLst>
          </p:cNvPr>
          <p:cNvSpPr>
            <a:spLocks noGrp="1"/>
          </p:cNvSpPr>
          <p:nvPr>
            <p:ph type="body" idx="1"/>
          </p:nvPr>
        </p:nvSpPr>
        <p:spPr/>
        <p:txBody>
          <a:bodyPr/>
          <a:lstStyle/>
          <a:p>
            <a:r>
              <a:rPr lang="en-US" dirty="0"/>
              <a:t>Additional Resources</a:t>
            </a:r>
          </a:p>
          <a:p>
            <a:pPr lvl="1"/>
            <a:r>
              <a:rPr lang="en-US" dirty="0"/>
              <a:t>President’s Special Projects - $50,000</a:t>
            </a:r>
          </a:p>
        </p:txBody>
      </p:sp>
    </p:spTree>
    <p:extLst>
      <p:ext uri="{BB962C8B-B14F-4D97-AF65-F5344CB8AC3E}">
        <p14:creationId xmlns:p14="http://schemas.microsoft.com/office/powerpoint/2010/main" val="111379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OFFICE OF THE PRESIDENT </a:t>
            </a:r>
            <a:br>
              <a:rPr lang="en-US" dirty="0"/>
            </a:br>
            <a:r>
              <a:rPr lang="en-US" dirty="0"/>
              <a:t> Index 1 Original Budget</a:t>
            </a:r>
          </a:p>
        </p:txBody>
      </p:sp>
      <p:graphicFrame>
        <p:nvGraphicFramePr>
          <p:cNvPr id="4" name="Content Placeholder 5">
            <a:extLst>
              <a:ext uri="{FF2B5EF4-FFF2-40B4-BE49-F238E27FC236}">
                <a16:creationId xmlns:a16="http://schemas.microsoft.com/office/drawing/2014/main" id="{5234F4AA-2DD9-4662-91E9-77289CDF0F98}"/>
              </a:ext>
            </a:extLst>
          </p:cNvPr>
          <p:cNvGraphicFramePr>
            <a:graphicFrameLocks noGrp="1"/>
          </p:cNvGraphicFramePr>
          <p:nvPr>
            <p:ph idx="1"/>
            <p:extLst>
              <p:ext uri="{D42A27DB-BD31-4B8C-83A1-F6EECF244321}">
                <p14:modId xmlns:p14="http://schemas.microsoft.com/office/powerpoint/2010/main" val="3876056510"/>
              </p:ext>
            </p:extLst>
          </p:nvPr>
        </p:nvGraphicFramePr>
        <p:xfrm>
          <a:off x="1118586" y="1695635"/>
          <a:ext cx="7568214" cy="4430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40407150"/>
      </p:ext>
    </p:extLst>
  </p:cSld>
  <p:clrMapOvr>
    <a:masterClrMapping/>
  </p:clrMapOvr>
  <p:extLst>
    <p:ext uri="{6950BFC3-D8DA-4A85-94F7-54DA5524770B}">
      <p188:commentRel xmlns:p188="http://schemas.microsoft.com/office/powerpoint/2018/8/main" xmlns="" r:id="rId3"/>
    </p:ext>
  </p:extLs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1575</TotalTime>
  <Words>329</Words>
  <Application>Microsoft Office PowerPoint</Application>
  <PresentationFormat>On-screen Show (4:3)</PresentationFormat>
  <Paragraphs>62</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Open Sans</vt:lpstr>
      <vt:lpstr>Arial</vt:lpstr>
      <vt:lpstr>Calibri</vt:lpstr>
      <vt:lpstr>Office Theme</vt:lpstr>
      <vt:lpstr>OFFICE OF THE PRESIDENT</vt:lpstr>
      <vt:lpstr>Office of the President</vt:lpstr>
      <vt:lpstr>Office of the President</vt:lpstr>
      <vt:lpstr>Office of the President</vt:lpstr>
      <vt:lpstr>Government Relations</vt:lpstr>
      <vt:lpstr>Tribal Relations</vt:lpstr>
      <vt:lpstr>Catalyst Operations </vt:lpstr>
      <vt:lpstr>Office of the President </vt:lpstr>
      <vt:lpstr>OFFICE OF THE PRESIDENT   Index 1 Original Budget</vt:lpstr>
      <vt:lpstr>President’s Office  Index 1 </vt:lpstr>
      <vt:lpstr>President’s Office  Index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Services Review</dc:title>
  <dc:creator>EWU EWU</dc:creator>
  <cp:lastModifiedBy>Baldwin, Mark</cp:lastModifiedBy>
  <cp:revision>9</cp:revision>
  <dcterms:created xsi:type="dcterms:W3CDTF">2018-03-08T21:47:04Z</dcterms:created>
  <dcterms:modified xsi:type="dcterms:W3CDTF">2023-05-12T18:02:53Z</dcterms:modified>
</cp:coreProperties>
</file>