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263" r:id="rId4"/>
    <p:sldId id="264" r:id="rId5"/>
    <p:sldId id="261" r:id="rId6"/>
    <p:sldId id="262" r:id="rId7"/>
    <p:sldId id="272" r:id="rId8"/>
    <p:sldId id="323" r:id="rId9"/>
    <p:sldId id="285" r:id="rId10"/>
    <p:sldId id="292" r:id="rId11"/>
    <p:sldId id="315" r:id="rId12"/>
    <p:sldId id="321" r:id="rId13"/>
    <p:sldId id="304" r:id="rId14"/>
    <p:sldId id="307" r:id="rId15"/>
    <p:sldId id="32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9" autoAdjust="0"/>
    <p:restoredTop sz="70718" autoAdjust="0"/>
  </p:normalViewPr>
  <p:slideViewPr>
    <p:cSldViewPr snapToGrid="0" snapToObjects="1">
      <p:cViewPr varScale="1">
        <p:scale>
          <a:sx n="80" d="100"/>
          <a:sy n="80" d="100"/>
        </p:scale>
        <p:origin x="1686" y="96"/>
      </p:cViewPr>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7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FY23</a:t>
            </a:r>
            <a:r>
              <a:rPr lang="en-US" baseline="0" dirty="0"/>
              <a:t> </a:t>
            </a:r>
            <a:r>
              <a:rPr lang="en-US" dirty="0"/>
              <a:t>Support Breakdown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Breakdown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63-4B49-8FCA-CA8FA72415C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63-4B49-8FCA-CA8FA72415C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State</c:v>
                </c:pt>
                <c:pt idx="1">
                  <c:v>Self-Support</c:v>
                </c:pt>
              </c:strCache>
            </c:strRef>
          </c:cat>
          <c:val>
            <c:numRef>
              <c:f>Sheet1!$B$2:$B$3</c:f>
              <c:numCache>
                <c:formatCode>#,##0</c:formatCode>
                <c:ptCount val="2"/>
                <c:pt idx="0">
                  <c:v>3512540</c:v>
                </c:pt>
                <c:pt idx="1">
                  <c:v>15237097</c:v>
                </c:pt>
              </c:numCache>
            </c:numRef>
          </c:val>
          <c:extLst>
            <c:ext xmlns:c16="http://schemas.microsoft.com/office/drawing/2014/chart" uri="{C3380CC4-5D6E-409C-BE32-E72D297353CC}">
              <c16:uniqueId val="{00000004-D963-4B49-8FCA-CA8FA72415C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Student Affairs - Index 1</a:t>
            </a:r>
          </a:p>
        </c:rich>
      </c:tx>
      <c:layout>
        <c:manualLayout>
          <c:xMode val="edge"/>
          <c:yMode val="edge"/>
          <c:x val="0.35514876265466816"/>
          <c:y val="2.3480148284429025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2520325203252036E-2"/>
          <c:y val="0.15638166213247362"/>
          <c:w val="0.94037940379403795"/>
          <c:h val="0.67587097191014833"/>
        </c:manualLayout>
      </c:layout>
      <c:barChart>
        <c:barDir val="col"/>
        <c:grouping val="clustered"/>
        <c:varyColors val="0"/>
        <c:ser>
          <c:idx val="0"/>
          <c:order val="0"/>
          <c:tx>
            <c:strRef>
              <c:f>'OB Budget Compair'!$A$5</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Compair'!$B$5</c:f>
              <c:numCache>
                <c:formatCode>_(* #,##0_);_(* \(#,##0\);_(* "-"_);_(@_)</c:formatCode>
                <c:ptCount val="1"/>
                <c:pt idx="0">
                  <c:v>2597327</c:v>
                </c:pt>
              </c:numCache>
            </c:numRef>
          </c:val>
          <c:extLst>
            <c:ext xmlns:c16="http://schemas.microsoft.com/office/drawing/2014/chart" uri="{C3380CC4-5D6E-409C-BE32-E72D297353CC}">
              <c16:uniqueId val="{00000000-8732-4E7F-9E81-3644A4F3FA90}"/>
            </c:ext>
          </c:extLst>
        </c:ser>
        <c:ser>
          <c:idx val="1"/>
          <c:order val="1"/>
          <c:tx>
            <c:strRef>
              <c:f>'OB Budget Compair'!$A$6</c:f>
              <c:strCache>
                <c:ptCount val="1"/>
                <c:pt idx="0">
                  <c:v>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Compair'!$B$6</c:f>
              <c:numCache>
                <c:formatCode>_(* #,##0_);_(* \(#,##0\);_(* "-"_);_(@_)</c:formatCode>
                <c:ptCount val="1"/>
                <c:pt idx="0">
                  <c:v>2603406</c:v>
                </c:pt>
              </c:numCache>
            </c:numRef>
          </c:val>
          <c:extLst>
            <c:ext xmlns:c16="http://schemas.microsoft.com/office/drawing/2014/chart" uri="{C3380CC4-5D6E-409C-BE32-E72D297353CC}">
              <c16:uniqueId val="{00000001-8732-4E7F-9E81-3644A4F3FA90}"/>
            </c:ext>
          </c:extLst>
        </c:ser>
        <c:ser>
          <c:idx val="2"/>
          <c:order val="2"/>
          <c:tx>
            <c:strRef>
              <c:f>'OB Budget Compair'!$A$7</c:f>
              <c:strCache>
                <c:ptCount val="1"/>
                <c:pt idx="0">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Compair'!$B$7</c:f>
              <c:numCache>
                <c:formatCode>_(* #,##0_);_(* \(#,##0\);_(* "-"_);_(@_)</c:formatCode>
                <c:ptCount val="1"/>
                <c:pt idx="0">
                  <c:v>2404287</c:v>
                </c:pt>
              </c:numCache>
            </c:numRef>
          </c:val>
          <c:extLst>
            <c:ext xmlns:c16="http://schemas.microsoft.com/office/drawing/2014/chart" uri="{C3380CC4-5D6E-409C-BE32-E72D297353CC}">
              <c16:uniqueId val="{00000002-8732-4E7F-9E81-3644A4F3FA90}"/>
            </c:ext>
          </c:extLst>
        </c:ser>
        <c:ser>
          <c:idx val="3"/>
          <c:order val="3"/>
          <c:tx>
            <c:strRef>
              <c:f>'OB Budget Compair'!$A$8</c:f>
              <c:strCache>
                <c:ptCount val="1"/>
                <c:pt idx="0">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Compair'!$B$8</c:f>
              <c:numCache>
                <c:formatCode>_(* #,##0_);_(* \(#,##0\);_(* "-"_);_(@_)</c:formatCode>
                <c:ptCount val="1"/>
                <c:pt idx="0">
                  <c:v>2368651</c:v>
                </c:pt>
              </c:numCache>
            </c:numRef>
          </c:val>
          <c:extLst>
            <c:ext xmlns:c16="http://schemas.microsoft.com/office/drawing/2014/chart" uri="{C3380CC4-5D6E-409C-BE32-E72D297353CC}">
              <c16:uniqueId val="{00000003-8732-4E7F-9E81-3644A4F3FA90}"/>
            </c:ext>
          </c:extLst>
        </c:ser>
        <c:ser>
          <c:idx val="4"/>
          <c:order val="4"/>
          <c:tx>
            <c:strRef>
              <c:f>'OB Budget Compair'!$A$9</c:f>
              <c:strCache>
                <c:ptCount val="1"/>
                <c:pt idx="0">
                  <c:v>2022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Compair'!$B$9</c:f>
              <c:numCache>
                <c:formatCode>_(* #,##0_);_(* \(#,##0\);_(* "-"_);_(@_)</c:formatCode>
                <c:ptCount val="1"/>
                <c:pt idx="0">
                  <c:v>2293890</c:v>
                </c:pt>
              </c:numCache>
            </c:numRef>
          </c:val>
          <c:extLst>
            <c:ext xmlns:c16="http://schemas.microsoft.com/office/drawing/2014/chart" uri="{C3380CC4-5D6E-409C-BE32-E72D297353CC}">
              <c16:uniqueId val="{00000004-8732-4E7F-9E81-3644A4F3FA90}"/>
            </c:ext>
          </c:extLst>
        </c:ser>
        <c:ser>
          <c:idx val="5"/>
          <c:order val="5"/>
          <c:tx>
            <c:strRef>
              <c:f>'OB Budget Compair'!$A$10</c:f>
              <c:strCache>
                <c:ptCount val="1"/>
                <c:pt idx="0">
                  <c:v>2023</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Compair'!$B$10</c:f>
              <c:numCache>
                <c:formatCode>_(* #,##0_);_(* \(#,##0\);_(* "-"_);_(@_)</c:formatCode>
                <c:ptCount val="1"/>
                <c:pt idx="0">
                  <c:v>2374023</c:v>
                </c:pt>
              </c:numCache>
            </c:numRef>
          </c:val>
          <c:extLst>
            <c:ext xmlns:c16="http://schemas.microsoft.com/office/drawing/2014/chart" uri="{C3380CC4-5D6E-409C-BE32-E72D297353CC}">
              <c16:uniqueId val="{00000005-8732-4E7F-9E81-3644A4F3FA90}"/>
            </c:ext>
          </c:extLst>
        </c:ser>
        <c:ser>
          <c:idx val="6"/>
          <c:order val="6"/>
          <c:tx>
            <c:strRef>
              <c:f>'OB Budget Compair'!$A$11</c:f>
              <c:strCache>
                <c:ptCount val="1"/>
                <c:pt idx="0">
                  <c:v>2024</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'OB Budget Compair'!$B$4</c:f>
              <c:strCache>
                <c:ptCount val="1"/>
                <c:pt idx="0">
                  <c:v>Original Budget</c:v>
                </c:pt>
              </c:strCache>
            </c:strRef>
          </c:cat>
          <c:val>
            <c:numRef>
              <c:f>'OB Budget Compair'!$B$11</c:f>
              <c:numCache>
                <c:formatCode>_(* #,##0_);_(* \(#,##0\);_(* "-"_);_(@_)</c:formatCode>
                <c:ptCount val="1"/>
                <c:pt idx="0">
                  <c:v>3452510</c:v>
                </c:pt>
              </c:numCache>
            </c:numRef>
          </c:val>
          <c:extLst>
            <c:ext xmlns:c16="http://schemas.microsoft.com/office/drawing/2014/chart" uri="{C3380CC4-5D6E-409C-BE32-E72D297353CC}">
              <c16:uniqueId val="{00000006-8732-4E7F-9E81-3644A4F3FA90}"/>
            </c:ext>
          </c:extLst>
        </c:ser>
        <c:dLbls>
          <c:dLblPos val="outEnd"/>
          <c:showLegendKey val="0"/>
          <c:showVal val="1"/>
          <c:showCatName val="0"/>
          <c:showSerName val="0"/>
          <c:showPercent val="0"/>
          <c:showBubbleSize val="0"/>
        </c:dLbls>
        <c:gapWidth val="100"/>
        <c:overlap val="-24"/>
        <c:axId val="604767040"/>
        <c:axId val="604766384"/>
      </c:barChart>
      <c:catAx>
        <c:axId val="604767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04766384"/>
        <c:crosses val="autoZero"/>
        <c:auto val="1"/>
        <c:lblAlgn val="ctr"/>
        <c:lblOffset val="100"/>
        <c:noMultiLvlLbl val="0"/>
      </c:catAx>
      <c:valAx>
        <c:axId val="604766384"/>
        <c:scaling>
          <c:orientation val="minMax"/>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04767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FY23</a:t>
            </a:r>
            <a:r>
              <a:rPr lang="en-US" baseline="0" dirty="0"/>
              <a:t> </a:t>
            </a:r>
            <a:r>
              <a:rPr lang="en-US" dirty="0"/>
              <a:t>Support Breakdown</a:t>
            </a:r>
          </a:p>
        </c:rich>
      </c:tx>
      <c:layout>
        <c:manualLayout>
          <c:xMode val="edge"/>
          <c:yMode val="edge"/>
          <c:x val="0.13051185098746707"/>
          <c:y val="1.9163086162214769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Breakdown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6E9-6A45-8546-07DD0DFBBB8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6E9-6A45-8546-07DD0DFBBB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Salary &amp; Benefits</c:v>
                </c:pt>
                <c:pt idx="1">
                  <c:v>Operations</c:v>
                </c:pt>
              </c:strCache>
            </c:strRef>
          </c:cat>
          <c:val>
            <c:numRef>
              <c:f>Sheet1!$B$2:$B$3</c:f>
              <c:numCache>
                <c:formatCode>"$"#,##0_);[Red]\("$"#,##0\)</c:formatCode>
                <c:ptCount val="2"/>
                <c:pt idx="0">
                  <c:v>4613506</c:v>
                </c:pt>
                <c:pt idx="1">
                  <c:v>10557183</c:v>
                </c:pt>
              </c:numCache>
            </c:numRef>
          </c:val>
          <c:extLst>
            <c:ext xmlns:c16="http://schemas.microsoft.com/office/drawing/2014/chart" uri="{C3380CC4-5D6E-409C-BE32-E72D297353CC}">
              <c16:uniqueId val="{00000004-26E9-6A45-8546-07DD0DFBBB8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FY24</a:t>
            </a:r>
            <a:r>
              <a:rPr lang="en-US" baseline="0" dirty="0"/>
              <a:t> PLANNED </a:t>
            </a:r>
            <a:r>
              <a:rPr lang="en-US" dirty="0"/>
              <a:t>Breakdown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Breakdown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733-9145-9856-3F67478C922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733-9145-9856-3F67478C922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Salary &amp; Benefits</c:v>
                </c:pt>
                <c:pt idx="1">
                  <c:v>Operations</c:v>
                </c:pt>
              </c:strCache>
            </c:strRef>
          </c:cat>
          <c:val>
            <c:numRef>
              <c:f>Sheet1!$B$2:$B$3</c:f>
              <c:numCache>
                <c:formatCode>"$"#,##0_);[Red]\("$"#,##0\)</c:formatCode>
                <c:ptCount val="2"/>
                <c:pt idx="0">
                  <c:v>3907869</c:v>
                </c:pt>
                <c:pt idx="1">
                  <c:v>13442450</c:v>
                </c:pt>
              </c:numCache>
            </c:numRef>
          </c:val>
          <c:extLst>
            <c:ext xmlns:c16="http://schemas.microsoft.com/office/drawing/2014/chart" uri="{C3380CC4-5D6E-409C-BE32-E72D297353CC}">
              <c16:uniqueId val="{00000004-D733-9145-9856-3F67478C922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05A85B7-7164-4916-B716-AC5770CB69A1}" type="datetimeFigureOut">
              <a:rPr lang="en-US" smtClean="0"/>
              <a:t>5/22/2023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A64844-EDC0-4F2D-95B4-C3698F99A23A}" type="slidenum">
              <a:rPr lang="en-US" smtClean="0"/>
              <a:t>‹#›</a:t>
            </a:fld>
            <a:endParaRPr lang="en-US"/>
          </a:p>
        </p:txBody>
      </p:sp>
    </p:spTree>
    <p:extLst>
      <p:ext uri="{BB962C8B-B14F-4D97-AF65-F5344CB8AC3E}">
        <p14:creationId xmlns:p14="http://schemas.microsoft.com/office/powerpoint/2010/main" val="374926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976814D-B5DF-E440-8F50-9EDE39867D6E}" type="datetimeFigureOut">
              <a:rPr lang="en-US" smtClean="0"/>
              <a:t>5/22/2023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78C363-F166-5A4D-A9E2-BC0009BEB684}" type="slidenum">
              <a:rPr lang="en-US" smtClean="0"/>
              <a:t>‹#›</a:t>
            </a:fld>
            <a:endParaRPr lang="en-US"/>
          </a:p>
        </p:txBody>
      </p:sp>
    </p:spTree>
    <p:extLst>
      <p:ext uri="{BB962C8B-B14F-4D97-AF65-F5344CB8AC3E}">
        <p14:creationId xmlns:p14="http://schemas.microsoft.com/office/powerpoint/2010/main" val="166328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1</a:t>
            </a:fld>
            <a:endParaRPr lang="en-US"/>
          </a:p>
        </p:txBody>
      </p:sp>
    </p:spTree>
    <p:extLst>
      <p:ext uri="{BB962C8B-B14F-4D97-AF65-F5344CB8AC3E}">
        <p14:creationId xmlns:p14="http://schemas.microsoft.com/office/powerpoint/2010/main" val="38825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p:txBody>
      </p:sp>
      <p:sp>
        <p:nvSpPr>
          <p:cNvPr id="4" name="Slide Number Placeholder 3"/>
          <p:cNvSpPr>
            <a:spLocks noGrp="1"/>
          </p:cNvSpPr>
          <p:nvPr>
            <p:ph type="sldNum" sz="quarter" idx="10"/>
          </p:nvPr>
        </p:nvSpPr>
        <p:spPr/>
        <p:txBody>
          <a:bodyPr/>
          <a:lstStyle/>
          <a:p>
            <a:fld id="{A378C363-F166-5A4D-A9E2-BC0009BEB684}" type="slidenum">
              <a:rPr lang="en-US" smtClean="0"/>
              <a:t>10</a:t>
            </a:fld>
            <a:endParaRPr lang="en-US"/>
          </a:p>
        </p:txBody>
      </p:sp>
    </p:spTree>
    <p:extLst>
      <p:ext uri="{BB962C8B-B14F-4D97-AF65-F5344CB8AC3E}">
        <p14:creationId xmlns:p14="http://schemas.microsoft.com/office/powerpoint/2010/main" val="184040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11</a:t>
            </a:fld>
            <a:endParaRPr lang="en-US"/>
          </a:p>
        </p:txBody>
      </p:sp>
    </p:spTree>
    <p:extLst>
      <p:ext uri="{BB962C8B-B14F-4D97-AF65-F5344CB8AC3E}">
        <p14:creationId xmlns:p14="http://schemas.microsoft.com/office/powerpoint/2010/main" val="167258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8C363-F166-5A4D-A9E2-BC0009BEB684}" type="slidenum">
              <a:rPr lang="en-US" smtClean="0"/>
              <a:t>12</a:t>
            </a:fld>
            <a:endParaRPr lang="en-US"/>
          </a:p>
        </p:txBody>
      </p:sp>
    </p:spTree>
    <p:extLst>
      <p:ext uri="{BB962C8B-B14F-4D97-AF65-F5344CB8AC3E}">
        <p14:creationId xmlns:p14="http://schemas.microsoft.com/office/powerpoint/2010/main" val="297284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13</a:t>
            </a:fld>
            <a:endParaRPr lang="en-US"/>
          </a:p>
        </p:txBody>
      </p:sp>
    </p:spTree>
    <p:extLst>
      <p:ext uri="{BB962C8B-B14F-4D97-AF65-F5344CB8AC3E}">
        <p14:creationId xmlns:p14="http://schemas.microsoft.com/office/powerpoint/2010/main" val="3853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REDUCTIONS WILL BE ON S&amp;A </a:t>
            </a:r>
          </a:p>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14</a:t>
            </a:fld>
            <a:endParaRPr lang="en-US"/>
          </a:p>
        </p:txBody>
      </p:sp>
    </p:spTree>
    <p:extLst>
      <p:ext uri="{BB962C8B-B14F-4D97-AF65-F5344CB8AC3E}">
        <p14:creationId xmlns:p14="http://schemas.microsoft.com/office/powerpoint/2010/main" val="175607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15</a:t>
            </a:fld>
            <a:endParaRPr lang="en-US"/>
          </a:p>
        </p:txBody>
      </p:sp>
    </p:spTree>
    <p:extLst>
      <p:ext uri="{BB962C8B-B14F-4D97-AF65-F5344CB8AC3E}">
        <p14:creationId xmlns:p14="http://schemas.microsoft.com/office/powerpoint/2010/main" val="244410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lvl="0" indent="-171450" algn="l" rtl="0">
              <a:spcBef>
                <a:spcPts val="0"/>
              </a:spcBef>
              <a:spcAft>
                <a:spcPts val="0"/>
              </a:spcAft>
              <a:buFont typeface="Arial" panose="020B0604020202020204" pitchFamily="34" charset="0"/>
              <a:buChar char="•"/>
            </a:pPr>
            <a:r>
              <a:rPr lang="en-US" dirty="0"/>
              <a:t>We talk about student success all the time, every day as a fundamental support mission for Student Affairs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In a national survey conducted by the National College Auxiliary Services Association students noted that </a:t>
            </a:r>
            <a:r>
              <a:rPr lang="en" sz="1200" b="0" i="0" u="none" strike="noStrike" dirty="0">
                <a:solidFill>
                  <a:schemeClr val="dk1"/>
                </a:solidFill>
                <a:latin typeface="+mn-lt"/>
                <a:ea typeface="Calibri"/>
                <a:cs typeface="Calibri"/>
                <a:sym typeface="Calibri"/>
              </a:rPr>
              <a:t>the most important factors in achieving success is student community, then academic personnel and non-academic personnel. Student Affairs at EWU is foundational to </a:t>
            </a:r>
            <a:r>
              <a:rPr lang="en" sz="1200" b="0" i="0" u="none" strike="noStrike" dirty="0" err="1">
                <a:solidFill>
                  <a:schemeClr val="dk1"/>
                </a:solidFill>
                <a:latin typeface="+mn-lt"/>
                <a:ea typeface="Calibri"/>
                <a:cs typeface="Calibri"/>
                <a:sym typeface="Calibri"/>
              </a:rPr>
              <a:t>developi</a:t>
            </a:r>
            <a:r>
              <a:rPr lang="en-US" sz="1200" b="0" i="0" u="none" strike="noStrike" dirty="0">
                <a:solidFill>
                  <a:schemeClr val="dk1"/>
                </a:solidFill>
                <a:latin typeface="+mn-lt"/>
                <a:ea typeface="Calibri"/>
                <a:cs typeface="Calibri"/>
                <a:sym typeface="Calibri"/>
              </a:rPr>
              <a:t>ng</a:t>
            </a:r>
            <a:r>
              <a:rPr lang="en" sz="1200" b="0" i="0" u="none" strike="noStrike" dirty="0">
                <a:solidFill>
                  <a:schemeClr val="dk1"/>
                </a:solidFill>
                <a:latin typeface="+mn-lt"/>
                <a:ea typeface="Calibri"/>
                <a:cs typeface="Calibri"/>
                <a:sym typeface="Calibri"/>
              </a:rPr>
              <a:t> student community (PUB, Housing, Student Activities, Campus Rec)</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We’re not saying students don’t want to graduate or get good grades. What we’re saying is that when you really ask students what is important, it’s about development– This is where Student Affairs matters as a partner in education at EWU.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We know that what is ahead is a number of students that will need additional support – mental health, wellbeing and COMMUNITY connection will make ALL THE DIFFERENCE </a:t>
            </a:r>
          </a:p>
          <a:p>
            <a:endParaRPr lang="en-US" b="1" dirty="0"/>
          </a:p>
        </p:txBody>
      </p:sp>
      <p:sp>
        <p:nvSpPr>
          <p:cNvPr id="4" name="Slide Number Placeholder 3"/>
          <p:cNvSpPr>
            <a:spLocks noGrp="1"/>
          </p:cNvSpPr>
          <p:nvPr>
            <p:ph type="sldNum" sz="quarter" idx="10"/>
          </p:nvPr>
        </p:nvSpPr>
        <p:spPr/>
        <p:txBody>
          <a:bodyPr/>
          <a:lstStyle/>
          <a:p>
            <a:fld id="{A378C363-F166-5A4D-A9E2-BC0009BEB684}" type="slidenum">
              <a:rPr lang="en-US" smtClean="0"/>
              <a:t>2</a:t>
            </a:fld>
            <a:endParaRPr lang="en-US"/>
          </a:p>
        </p:txBody>
      </p:sp>
    </p:spTree>
    <p:extLst>
      <p:ext uri="{BB962C8B-B14F-4D97-AF65-F5344CB8AC3E}">
        <p14:creationId xmlns:p14="http://schemas.microsoft.com/office/powerpoint/2010/main" val="163586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p:txBody>
      </p:sp>
      <p:sp>
        <p:nvSpPr>
          <p:cNvPr id="4" name="Slide Number Placeholder 3"/>
          <p:cNvSpPr>
            <a:spLocks noGrp="1"/>
          </p:cNvSpPr>
          <p:nvPr>
            <p:ph type="sldNum" sz="quarter" idx="10"/>
          </p:nvPr>
        </p:nvSpPr>
        <p:spPr/>
        <p:txBody>
          <a:bodyPr/>
          <a:lstStyle/>
          <a:p>
            <a:fld id="{A378C363-F166-5A4D-A9E2-BC0009BEB684}" type="slidenum">
              <a:rPr lang="en-US" smtClean="0"/>
              <a:t>3</a:t>
            </a:fld>
            <a:endParaRPr lang="en-US"/>
          </a:p>
        </p:txBody>
      </p:sp>
    </p:spTree>
    <p:extLst>
      <p:ext uri="{BB962C8B-B14F-4D97-AF65-F5344CB8AC3E}">
        <p14:creationId xmlns:p14="http://schemas.microsoft.com/office/powerpoint/2010/main" val="73476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271523"/>
          </a:xfrm>
        </p:spPr>
        <p:txBody>
          <a:bodyPr/>
          <a:lstStyle/>
          <a:p>
            <a:r>
              <a:rPr lang="en-US" sz="1100" b="1" dirty="0"/>
              <a:t>NOTES</a:t>
            </a:r>
            <a:endParaRPr lang="en-US" sz="1100" b="1" baseline="0" dirty="0"/>
          </a:p>
          <a:p>
            <a:pPr marL="171450" indent="-171450">
              <a:buFont typeface="Arial" panose="020B0604020202020204" pitchFamily="34" charset="0"/>
              <a:buChar char="•"/>
            </a:pPr>
            <a:endParaRPr lang="en-US" sz="1100" b="1" baseline="0" dirty="0"/>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en-US" sz="1200" baseline="0" dirty="0"/>
          </a:p>
          <a:p>
            <a:pPr marL="171450" indent="-171450">
              <a:buFont typeface="Arial" charset="0"/>
              <a:buChar char="•"/>
            </a:pPr>
            <a:endParaRPr lang="en-US" dirty="0"/>
          </a:p>
          <a:p>
            <a:pPr marL="171450" indent="-171450">
              <a:buFont typeface="Arial"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4</a:t>
            </a:fld>
            <a:endParaRPr lang="en-US"/>
          </a:p>
        </p:txBody>
      </p:sp>
    </p:spTree>
    <p:extLst>
      <p:ext uri="{BB962C8B-B14F-4D97-AF65-F5344CB8AC3E}">
        <p14:creationId xmlns:p14="http://schemas.microsoft.com/office/powerpoint/2010/main" val="115001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5</a:t>
            </a:fld>
            <a:endParaRPr lang="en-US"/>
          </a:p>
        </p:txBody>
      </p:sp>
    </p:spTree>
    <p:extLst>
      <p:ext uri="{BB962C8B-B14F-4D97-AF65-F5344CB8AC3E}">
        <p14:creationId xmlns:p14="http://schemas.microsoft.com/office/powerpoint/2010/main" val="349234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p:txBody>
      </p:sp>
      <p:sp>
        <p:nvSpPr>
          <p:cNvPr id="4" name="Slide Number Placeholder 3"/>
          <p:cNvSpPr>
            <a:spLocks noGrp="1"/>
          </p:cNvSpPr>
          <p:nvPr>
            <p:ph type="sldNum" sz="quarter" idx="10"/>
          </p:nvPr>
        </p:nvSpPr>
        <p:spPr/>
        <p:txBody>
          <a:bodyPr/>
          <a:lstStyle/>
          <a:p>
            <a:fld id="{A378C363-F166-5A4D-A9E2-BC0009BEB684}" type="slidenum">
              <a:rPr lang="en-US" smtClean="0"/>
              <a:t>6</a:t>
            </a:fld>
            <a:endParaRPr lang="en-US"/>
          </a:p>
        </p:txBody>
      </p:sp>
    </p:spTree>
    <p:extLst>
      <p:ext uri="{BB962C8B-B14F-4D97-AF65-F5344CB8AC3E}">
        <p14:creationId xmlns:p14="http://schemas.microsoft.com/office/powerpoint/2010/main" val="15512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1" dirty="0"/>
              <a:t>SIGNIFICANT REDUCTIONS OCCURRED IN FY19</a:t>
            </a:r>
          </a:p>
          <a:p>
            <a:pPr marL="0" indent="0">
              <a:buFont typeface="Arial" charset="0"/>
              <a:buNone/>
            </a:pPr>
            <a:r>
              <a:rPr lang="en-US" baseline="0" dirty="0"/>
              <a:t>Departments Primarily Supported by L1</a:t>
            </a:r>
          </a:p>
          <a:p>
            <a:r>
              <a:rPr lang="en-US" sz="1200" b="0" i="0" u="none" strike="noStrike" kern="1200" dirty="0">
                <a:solidFill>
                  <a:schemeClr val="tx1"/>
                </a:solidFill>
                <a:effectLst/>
                <a:latin typeface="+mn-lt"/>
                <a:ea typeface="+mn-ea"/>
                <a:cs typeface="+mn-cs"/>
              </a:rPr>
              <a:t>Part of Student Rights and Responsibilities </a:t>
            </a:r>
          </a:p>
          <a:p>
            <a:r>
              <a:rPr lang="en-US" sz="1200" b="0" i="0" u="none" strike="noStrike" kern="1200" dirty="0">
                <a:solidFill>
                  <a:schemeClr val="tx1"/>
                </a:solidFill>
                <a:effectLst/>
                <a:latin typeface="+mn-lt"/>
                <a:ea typeface="+mn-ea"/>
                <a:cs typeface="+mn-cs"/>
              </a:rPr>
              <a:t>VPSA</a:t>
            </a:r>
          </a:p>
          <a:p>
            <a:r>
              <a:rPr lang="en-US" sz="1200" b="0" i="0" u="none" strike="noStrike" kern="1200" dirty="0">
                <a:solidFill>
                  <a:schemeClr val="tx1"/>
                </a:solidFill>
                <a:effectLst/>
                <a:latin typeface="+mn-lt"/>
                <a:ea typeface="+mn-ea"/>
                <a:cs typeface="+mn-cs"/>
              </a:rPr>
              <a:t>AVP for</a:t>
            </a:r>
            <a:r>
              <a:rPr lang="en-US" sz="1200" b="0" i="0" u="none" strike="noStrike" kern="1200" baseline="0" dirty="0">
                <a:solidFill>
                  <a:schemeClr val="tx1"/>
                </a:solidFill>
                <a:effectLst/>
                <a:latin typeface="+mn-lt"/>
                <a:ea typeface="+mn-ea"/>
                <a:cs typeface="+mn-cs"/>
              </a:rPr>
              <a:t> SEBV</a:t>
            </a:r>
          </a:p>
          <a:p>
            <a:r>
              <a:rPr lang="en-US" sz="1200" b="0" i="0" u="none" strike="noStrike" kern="1200" baseline="0" dirty="0">
                <a:solidFill>
                  <a:schemeClr val="tx1"/>
                </a:solidFill>
                <a:effectLst/>
                <a:latin typeface="+mn-lt"/>
                <a:ea typeface="+mn-ea"/>
                <a:cs typeface="+mn-cs"/>
              </a:rPr>
              <a:t>AVP for Student Life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VRC</a:t>
            </a:r>
          </a:p>
          <a:p>
            <a:r>
              <a:rPr lang="en-US" sz="1200" b="0" i="0" u="none" strike="noStrike" kern="1200" dirty="0">
                <a:solidFill>
                  <a:schemeClr val="tx1"/>
                </a:solidFill>
                <a:effectLst/>
                <a:latin typeface="+mn-lt"/>
                <a:ea typeface="+mn-ea"/>
                <a:cs typeface="+mn-cs"/>
              </a:rPr>
              <a:t>Career Services </a:t>
            </a:r>
          </a:p>
          <a:p>
            <a:r>
              <a:rPr lang="en-US" sz="1200" b="0" i="0" u="none" strike="noStrike" kern="1200" dirty="0">
                <a:solidFill>
                  <a:schemeClr val="tx1"/>
                </a:solidFill>
                <a:effectLst/>
                <a:latin typeface="+mn-lt"/>
                <a:ea typeface="+mn-ea"/>
                <a:cs typeface="+mn-cs"/>
              </a:rPr>
              <a:t>Part of SASS</a:t>
            </a:r>
          </a:p>
          <a:p>
            <a:r>
              <a:rPr lang="en-US" sz="1200" b="0" i="0" u="none" strike="noStrike" kern="1200" dirty="0">
                <a:solidFill>
                  <a:schemeClr val="tx1"/>
                </a:solidFill>
                <a:effectLst/>
                <a:latin typeface="+mn-lt"/>
                <a:ea typeface="+mn-ea"/>
                <a:cs typeface="+mn-cs"/>
              </a:rPr>
              <a:t>Most</a:t>
            </a:r>
            <a:r>
              <a:rPr lang="en-US" sz="1200" b="0" i="0" u="none" strike="noStrike" kern="1200" baseline="0" dirty="0">
                <a:solidFill>
                  <a:schemeClr val="tx1"/>
                </a:solidFill>
                <a:effectLst/>
                <a:latin typeface="+mn-lt"/>
                <a:ea typeface="+mn-ea"/>
                <a:cs typeface="+mn-cs"/>
              </a:rPr>
              <a:t> of JLR Multicultural Center &amp; Pride Center</a:t>
            </a:r>
            <a:endParaRPr lang="en-US" sz="1200" b="0" i="0" u="none" strike="noStrike" kern="1200" dirty="0">
              <a:solidFill>
                <a:schemeClr val="tx1"/>
              </a:solidFill>
              <a:effectLst/>
              <a:latin typeface="+mn-lt"/>
              <a:ea typeface="+mn-ea"/>
              <a:cs typeface="+mn-cs"/>
            </a:endParaRPr>
          </a:p>
          <a:p>
            <a:pPr marL="0" indent="0">
              <a:buFont typeface="Arial" charset="0"/>
              <a:buNone/>
            </a:pPr>
            <a:endParaRPr lang="en-US" baseline="0" dirty="0"/>
          </a:p>
          <a:p>
            <a:endParaRPr lang="en-US"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A378C363-F166-5A4D-A9E2-BC0009BEB684}" type="slidenum">
              <a:rPr lang="en-US" smtClean="0"/>
              <a:t>7</a:t>
            </a:fld>
            <a:endParaRPr lang="en-US"/>
          </a:p>
        </p:txBody>
      </p:sp>
    </p:spTree>
    <p:extLst>
      <p:ext uri="{BB962C8B-B14F-4D97-AF65-F5344CB8AC3E}">
        <p14:creationId xmlns:p14="http://schemas.microsoft.com/office/powerpoint/2010/main" val="175987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8C363-F166-5A4D-A9E2-BC0009BEB684}" type="slidenum">
              <a:rPr lang="en-US" smtClean="0"/>
              <a:t>8</a:t>
            </a:fld>
            <a:endParaRPr lang="en-US"/>
          </a:p>
        </p:txBody>
      </p:sp>
    </p:spTree>
    <p:extLst>
      <p:ext uri="{BB962C8B-B14F-4D97-AF65-F5344CB8AC3E}">
        <p14:creationId xmlns:p14="http://schemas.microsoft.com/office/powerpoint/2010/main" val="372217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p:txBody>
      </p:sp>
      <p:sp>
        <p:nvSpPr>
          <p:cNvPr id="4" name="Slide Number Placeholder 3"/>
          <p:cNvSpPr>
            <a:spLocks noGrp="1"/>
          </p:cNvSpPr>
          <p:nvPr>
            <p:ph type="sldNum" sz="quarter" idx="10"/>
          </p:nvPr>
        </p:nvSpPr>
        <p:spPr/>
        <p:txBody>
          <a:bodyPr/>
          <a:lstStyle/>
          <a:p>
            <a:fld id="{A378C363-F166-5A4D-A9E2-BC0009BEB684}" type="slidenum">
              <a:rPr lang="en-US" smtClean="0"/>
              <a:t>9</a:t>
            </a:fld>
            <a:endParaRPr lang="en-US"/>
          </a:p>
        </p:txBody>
      </p:sp>
    </p:spTree>
    <p:extLst>
      <p:ext uri="{BB962C8B-B14F-4D97-AF65-F5344CB8AC3E}">
        <p14:creationId xmlns:p14="http://schemas.microsoft.com/office/powerpoint/2010/main" val="221196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Freeform 12"/>
          <p:cNvSpPr/>
          <p:nvPr userDrawn="1"/>
        </p:nvSpPr>
        <p:spPr>
          <a:xfrm>
            <a:off x="0" y="4458493"/>
            <a:ext cx="11636829" cy="1304131"/>
          </a:xfrm>
          <a:custGeom>
            <a:avLst/>
            <a:gdLst>
              <a:gd name="connsiteX0" fmla="*/ 0 w 6520543"/>
              <a:gd name="connsiteY0" fmla="*/ 0 h 1142999"/>
              <a:gd name="connsiteX1" fmla="*/ 6520542 w 6520543"/>
              <a:gd name="connsiteY1" fmla="*/ 0 h 1142999"/>
              <a:gd name="connsiteX2" fmla="*/ 5856517 w 6520543"/>
              <a:gd name="connsiteY2" fmla="*/ 571499 h 1142999"/>
              <a:gd name="connsiteX3" fmla="*/ 6520543 w 6520543"/>
              <a:gd name="connsiteY3" fmla="*/ 1142998 h 1142999"/>
              <a:gd name="connsiteX4" fmla="*/ 6520543 w 6520543"/>
              <a:gd name="connsiteY4" fmla="*/ 1142999 h 1142999"/>
              <a:gd name="connsiteX5" fmla="*/ 0 w 6520543"/>
              <a:gd name="connsiteY5" fmla="*/ 1142999 h 1142999"/>
              <a:gd name="connsiteX0" fmla="*/ 0 w 6520543"/>
              <a:gd name="connsiteY0" fmla="*/ 0 h 1142999"/>
              <a:gd name="connsiteX1" fmla="*/ 6520542 w 6520543"/>
              <a:gd name="connsiteY1" fmla="*/ 0 h 1142999"/>
              <a:gd name="connsiteX2" fmla="*/ 6097029 w 6520543"/>
              <a:gd name="connsiteY2" fmla="*/ 607892 h 1142999"/>
              <a:gd name="connsiteX3" fmla="*/ 6520543 w 6520543"/>
              <a:gd name="connsiteY3" fmla="*/ 1142998 h 1142999"/>
              <a:gd name="connsiteX4" fmla="*/ 6520543 w 6520543"/>
              <a:gd name="connsiteY4" fmla="*/ 1142999 h 1142999"/>
              <a:gd name="connsiteX5" fmla="*/ 0 w 6520543"/>
              <a:gd name="connsiteY5" fmla="*/ 1142999 h 1142999"/>
              <a:gd name="connsiteX6" fmla="*/ 0 w 6520543"/>
              <a:gd name="connsiteY6" fmla="*/ 0 h 114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0543" h="1142999">
                <a:moveTo>
                  <a:pt x="0" y="0"/>
                </a:moveTo>
                <a:lnTo>
                  <a:pt x="6520542" y="0"/>
                </a:lnTo>
                <a:lnTo>
                  <a:pt x="6097029" y="607892"/>
                </a:lnTo>
                <a:lnTo>
                  <a:pt x="6520543" y="1142998"/>
                </a:lnTo>
                <a:lnTo>
                  <a:pt x="6520543" y="1142999"/>
                </a:lnTo>
                <a:lnTo>
                  <a:pt x="0" y="1142999"/>
                </a:lnTo>
                <a:lnTo>
                  <a:pt x="0" y="0"/>
                </a:lnTo>
                <a:close/>
              </a:path>
            </a:pathLst>
          </a:custGeom>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77495"/>
            <a:ext cx="10580914" cy="1304130"/>
          </a:xfrm>
        </p:spPr>
        <p:txBody>
          <a:bodyPr anchor="t" anchorCtr="0">
            <a:normAutofit/>
          </a:bodyPr>
          <a:lstStyle>
            <a:lvl1pPr algn="l" fontAlgn="auto">
              <a:defRPr sz="52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93913" y="5053920"/>
            <a:ext cx="9144000" cy="708705"/>
          </a:xfrm>
        </p:spPr>
        <p:txBody>
          <a:bodyPr>
            <a:normAutofit/>
          </a:bodyPr>
          <a:lstStyle>
            <a:lvl1pPr marL="0" indent="0" algn="l">
              <a:buNone/>
              <a:defRPr sz="3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4">
            <a:extLst>
              <a:ext uri="{FF2B5EF4-FFF2-40B4-BE49-F238E27FC236}">
                <a16:creationId xmlns:a16="http://schemas.microsoft.com/office/drawing/2014/main" id="{525FEB21-C80C-54DC-AD9E-85D075726D27}"/>
              </a:ext>
            </a:extLst>
          </p:cNvPr>
          <p:cNvSpPr>
            <a:spLocks noGrp="1"/>
          </p:cNvSpPr>
          <p:nvPr>
            <p:ph type="dt" sz="half" idx="10"/>
          </p:nvPr>
        </p:nvSpPr>
        <p:spPr/>
        <p:txBody>
          <a:bodyPr/>
          <a:lstStyle/>
          <a:p>
            <a:r>
              <a:rPr lang="en-US"/>
              <a:t>March 20, 2019</a:t>
            </a:r>
            <a:endParaRPr lang="en-US" dirty="0"/>
          </a:p>
        </p:txBody>
      </p:sp>
      <p:sp>
        <p:nvSpPr>
          <p:cNvPr id="6" name="Footer Placeholder 5">
            <a:extLst>
              <a:ext uri="{FF2B5EF4-FFF2-40B4-BE49-F238E27FC236}">
                <a16:creationId xmlns:a16="http://schemas.microsoft.com/office/drawing/2014/main" id="{5717DFA4-A867-44E8-8480-BEF416B295E9}"/>
              </a:ext>
            </a:extLst>
          </p:cNvPr>
          <p:cNvSpPr>
            <a:spLocks noGrp="1"/>
          </p:cNvSpPr>
          <p:nvPr>
            <p:ph type="ftr" sz="quarter" idx="11"/>
          </p:nvPr>
        </p:nvSpPr>
        <p:spPr/>
        <p:txBody>
          <a:bodyPr/>
          <a:lstStyle/>
          <a:p>
            <a:r>
              <a:rPr lang="en-US"/>
              <a:t>Focus &amp; Noteworthy Collaborations</a:t>
            </a:r>
          </a:p>
        </p:txBody>
      </p:sp>
      <p:sp>
        <p:nvSpPr>
          <p:cNvPr id="7" name="Slide Number Placeholder 6">
            <a:extLst>
              <a:ext uri="{FF2B5EF4-FFF2-40B4-BE49-F238E27FC236}">
                <a16:creationId xmlns:a16="http://schemas.microsoft.com/office/drawing/2014/main" id="{8DCF8214-0579-3653-8BAB-C5A9EEFD648E}"/>
              </a:ext>
            </a:extLst>
          </p:cNvPr>
          <p:cNvSpPr>
            <a:spLocks noGrp="1"/>
          </p:cNvSpPr>
          <p:nvPr>
            <p:ph type="sldNum" sz="quarter" idx="12"/>
          </p:nvPr>
        </p:nvSpPr>
        <p:spPr/>
        <p:txBody>
          <a:bodyPr/>
          <a:lstStyle/>
          <a:p>
            <a:fld id="{E6B644BC-C200-9D48-AB99-A2BA62D977F2}" type="slidenum">
              <a:rPr lang="en-US" smtClean="0"/>
              <a:pPr/>
              <a:t>‹#›</a:t>
            </a:fld>
            <a:endParaRPr lang="en-US" dirty="0"/>
          </a:p>
        </p:txBody>
      </p:sp>
    </p:spTree>
    <p:extLst>
      <p:ext uri="{BB962C8B-B14F-4D97-AF65-F5344CB8AC3E}">
        <p14:creationId xmlns:p14="http://schemas.microsoft.com/office/powerpoint/2010/main" val="10434691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March 20, 2019</a:t>
            </a:r>
          </a:p>
        </p:txBody>
      </p:sp>
      <p:sp>
        <p:nvSpPr>
          <p:cNvPr id="5" name="Footer Placeholder 4"/>
          <p:cNvSpPr>
            <a:spLocks noGrp="1"/>
          </p:cNvSpPr>
          <p:nvPr>
            <p:ph type="ftr" sz="quarter" idx="11"/>
          </p:nvPr>
        </p:nvSpPr>
        <p:spPr/>
        <p:txBody>
          <a:bodyPr/>
          <a:lstStyle/>
          <a:p>
            <a:r>
              <a:rPr lang="en-US"/>
              <a:t>Focus &amp; Noteworthy Collaborations</a:t>
            </a:r>
          </a:p>
        </p:txBody>
      </p:sp>
      <p:sp>
        <p:nvSpPr>
          <p:cNvPr id="6" name="Slide Number Placeholder 5"/>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34871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March 20, 2019</a:t>
            </a:r>
          </a:p>
        </p:txBody>
      </p:sp>
      <p:sp>
        <p:nvSpPr>
          <p:cNvPr id="5" name="Footer Placeholder 4"/>
          <p:cNvSpPr>
            <a:spLocks noGrp="1"/>
          </p:cNvSpPr>
          <p:nvPr>
            <p:ph type="ftr" sz="quarter" idx="11"/>
          </p:nvPr>
        </p:nvSpPr>
        <p:spPr/>
        <p:txBody>
          <a:bodyPr/>
          <a:lstStyle/>
          <a:p>
            <a:r>
              <a:rPr lang="en-US"/>
              <a:t>Focus &amp; Noteworthy Collaborations</a:t>
            </a:r>
          </a:p>
        </p:txBody>
      </p:sp>
      <p:sp>
        <p:nvSpPr>
          <p:cNvPr id="6" name="Slide Number Placeholder 5"/>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23959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March 20, 2019</a:t>
            </a:r>
          </a:p>
        </p:txBody>
      </p:sp>
      <p:sp>
        <p:nvSpPr>
          <p:cNvPr id="5" name="Footer Placeholder 4"/>
          <p:cNvSpPr>
            <a:spLocks noGrp="1"/>
          </p:cNvSpPr>
          <p:nvPr>
            <p:ph type="ftr" sz="quarter" idx="11"/>
          </p:nvPr>
        </p:nvSpPr>
        <p:spPr/>
        <p:txBody>
          <a:bodyPr/>
          <a:lstStyle/>
          <a:p>
            <a:r>
              <a:rPr lang="en-US"/>
              <a:t>Focus &amp; Noteworthy Collaborations</a:t>
            </a:r>
          </a:p>
        </p:txBody>
      </p:sp>
      <p:sp>
        <p:nvSpPr>
          <p:cNvPr id="6" name="Slide Number Placeholder 5"/>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233786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March 20, 2019</a:t>
            </a:r>
          </a:p>
        </p:txBody>
      </p:sp>
      <p:sp>
        <p:nvSpPr>
          <p:cNvPr id="5" name="Footer Placeholder 4"/>
          <p:cNvSpPr>
            <a:spLocks noGrp="1"/>
          </p:cNvSpPr>
          <p:nvPr>
            <p:ph type="ftr" sz="quarter" idx="11"/>
          </p:nvPr>
        </p:nvSpPr>
        <p:spPr/>
        <p:txBody>
          <a:bodyPr/>
          <a:lstStyle/>
          <a:p>
            <a:r>
              <a:rPr lang="en-US"/>
              <a:t>Focus &amp; Noteworthy Collaborations</a:t>
            </a:r>
          </a:p>
        </p:txBody>
      </p:sp>
      <p:sp>
        <p:nvSpPr>
          <p:cNvPr id="6" name="Slide Number Placeholder 5"/>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4480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March 20, 2019</a:t>
            </a:r>
          </a:p>
        </p:txBody>
      </p:sp>
      <p:sp>
        <p:nvSpPr>
          <p:cNvPr id="6" name="Footer Placeholder 5"/>
          <p:cNvSpPr>
            <a:spLocks noGrp="1"/>
          </p:cNvSpPr>
          <p:nvPr>
            <p:ph type="ftr" sz="quarter" idx="11"/>
          </p:nvPr>
        </p:nvSpPr>
        <p:spPr/>
        <p:txBody>
          <a:bodyPr/>
          <a:lstStyle/>
          <a:p>
            <a:r>
              <a:rPr lang="en-US"/>
              <a:t>Focus &amp; Noteworthy Collaborations</a:t>
            </a:r>
          </a:p>
        </p:txBody>
      </p:sp>
      <p:sp>
        <p:nvSpPr>
          <p:cNvPr id="7" name="Slide Number Placeholder 6"/>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61007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7430"/>
            <a:ext cx="10515600" cy="1213258"/>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March 20, 2019</a:t>
            </a:r>
          </a:p>
        </p:txBody>
      </p:sp>
      <p:sp>
        <p:nvSpPr>
          <p:cNvPr id="8" name="Footer Placeholder 7"/>
          <p:cNvSpPr>
            <a:spLocks noGrp="1"/>
          </p:cNvSpPr>
          <p:nvPr>
            <p:ph type="ftr" sz="quarter" idx="11"/>
          </p:nvPr>
        </p:nvSpPr>
        <p:spPr/>
        <p:txBody>
          <a:bodyPr/>
          <a:lstStyle/>
          <a:p>
            <a:r>
              <a:rPr lang="en-US"/>
              <a:t>Focus &amp; Noteworthy Collaborations</a:t>
            </a:r>
          </a:p>
        </p:txBody>
      </p:sp>
      <p:sp>
        <p:nvSpPr>
          <p:cNvPr id="9" name="Slide Number Placeholder 8"/>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43085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March 20, 2019</a:t>
            </a:r>
          </a:p>
        </p:txBody>
      </p:sp>
      <p:sp>
        <p:nvSpPr>
          <p:cNvPr id="4" name="Footer Placeholder 3"/>
          <p:cNvSpPr>
            <a:spLocks noGrp="1"/>
          </p:cNvSpPr>
          <p:nvPr>
            <p:ph type="ftr" sz="quarter" idx="11"/>
          </p:nvPr>
        </p:nvSpPr>
        <p:spPr/>
        <p:txBody>
          <a:bodyPr/>
          <a:lstStyle/>
          <a:p>
            <a:r>
              <a:rPr lang="en-US"/>
              <a:t>Focus &amp; Noteworthy Collaborations</a:t>
            </a:r>
          </a:p>
        </p:txBody>
      </p:sp>
      <p:sp>
        <p:nvSpPr>
          <p:cNvPr id="5" name="Slide Number Placeholder 4"/>
          <p:cNvSpPr>
            <a:spLocks noGrp="1"/>
          </p:cNvSpPr>
          <p:nvPr>
            <p:ph type="sldNum" sz="quarter" idx="12"/>
          </p:nvPr>
        </p:nvSpPr>
        <p:spPr/>
        <p:txBody>
          <a:bodyPr/>
          <a:lstStyle/>
          <a:p>
            <a:fld id="{E6B644BC-C200-9D48-AB99-A2BA62D977F2}" type="slidenum">
              <a:rPr lang="en-US" smtClean="0"/>
              <a:t>‹#›</a:t>
            </a:fld>
            <a:endParaRPr lang="en-US"/>
          </a:p>
        </p:txBody>
      </p:sp>
      <p:graphicFrame>
        <p:nvGraphicFramePr>
          <p:cNvPr id="12" name="Table 11"/>
          <p:cNvGraphicFramePr>
            <a:graphicFrameLocks noGrp="1"/>
          </p:cNvGraphicFramePr>
          <p:nvPr userDrawn="1">
            <p:extLst>
              <p:ext uri="{D42A27DB-BD31-4B8C-83A1-F6EECF244321}">
                <p14:modId xmlns:p14="http://schemas.microsoft.com/office/powerpoint/2010/main" val="858084242"/>
              </p:ext>
            </p:extLst>
          </p:nvPr>
        </p:nvGraphicFramePr>
        <p:xfrm>
          <a:off x="838200" y="2085888"/>
          <a:ext cx="8127999" cy="1854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997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March 20, 2019</a:t>
            </a:r>
          </a:p>
        </p:txBody>
      </p:sp>
      <p:sp>
        <p:nvSpPr>
          <p:cNvPr id="3" name="Footer Placeholder 2"/>
          <p:cNvSpPr>
            <a:spLocks noGrp="1"/>
          </p:cNvSpPr>
          <p:nvPr>
            <p:ph type="ftr" sz="quarter" idx="11"/>
          </p:nvPr>
        </p:nvSpPr>
        <p:spPr/>
        <p:txBody>
          <a:bodyPr/>
          <a:lstStyle/>
          <a:p>
            <a:r>
              <a:rPr lang="en-US"/>
              <a:t>Focus &amp; Noteworthy Collaborations</a:t>
            </a:r>
          </a:p>
        </p:txBody>
      </p:sp>
      <p:sp>
        <p:nvSpPr>
          <p:cNvPr id="4" name="Slide Number Placeholder 3"/>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40652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3384"/>
            <a:ext cx="3932237" cy="158401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March 20, 2019</a:t>
            </a:r>
          </a:p>
        </p:txBody>
      </p:sp>
      <p:sp>
        <p:nvSpPr>
          <p:cNvPr id="6" name="Footer Placeholder 5"/>
          <p:cNvSpPr>
            <a:spLocks noGrp="1"/>
          </p:cNvSpPr>
          <p:nvPr>
            <p:ph type="ftr" sz="quarter" idx="11"/>
          </p:nvPr>
        </p:nvSpPr>
        <p:spPr/>
        <p:txBody>
          <a:bodyPr/>
          <a:lstStyle/>
          <a:p>
            <a:r>
              <a:rPr lang="en-US"/>
              <a:t>Focus &amp; Noteworthy Collaborations</a:t>
            </a:r>
          </a:p>
        </p:txBody>
      </p:sp>
      <p:sp>
        <p:nvSpPr>
          <p:cNvPr id="7" name="Slide Number Placeholder 6"/>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23780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3384"/>
            <a:ext cx="3932237" cy="1584016"/>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March 20, 2019</a:t>
            </a:r>
          </a:p>
        </p:txBody>
      </p:sp>
      <p:sp>
        <p:nvSpPr>
          <p:cNvPr id="6" name="Footer Placeholder 5"/>
          <p:cNvSpPr>
            <a:spLocks noGrp="1"/>
          </p:cNvSpPr>
          <p:nvPr>
            <p:ph type="ftr" sz="quarter" idx="11"/>
          </p:nvPr>
        </p:nvSpPr>
        <p:spPr/>
        <p:txBody>
          <a:bodyPr/>
          <a:lstStyle/>
          <a:p>
            <a:r>
              <a:rPr lang="en-US"/>
              <a:t>Focus &amp; Noteworthy Collaborations</a:t>
            </a:r>
          </a:p>
        </p:txBody>
      </p:sp>
      <p:sp>
        <p:nvSpPr>
          <p:cNvPr id="7" name="Slide Number Placeholder 6"/>
          <p:cNvSpPr>
            <a:spLocks noGrp="1"/>
          </p:cNvSpPr>
          <p:nvPr>
            <p:ph type="sldNum" sz="quarter" idx="12"/>
          </p:nvPr>
        </p:nvSpPr>
        <p:spPr/>
        <p:txBody>
          <a:bodyPr/>
          <a:lstStyle/>
          <a:p>
            <a:fld id="{E6B644BC-C200-9D48-AB99-A2BA62D977F2}" type="slidenum">
              <a:rPr lang="en-US" smtClean="0"/>
              <a:t>‹#›</a:t>
            </a:fld>
            <a:endParaRPr lang="en-US"/>
          </a:p>
        </p:txBody>
      </p:sp>
    </p:spTree>
    <p:extLst>
      <p:ext uri="{BB962C8B-B14F-4D97-AF65-F5344CB8AC3E}">
        <p14:creationId xmlns:p14="http://schemas.microsoft.com/office/powerpoint/2010/main" val="1131000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026655"/>
            <a:ext cx="12192000" cy="8313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478424"/>
            <a:ext cx="10515600" cy="12122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64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3953" y="6356349"/>
            <a:ext cx="1365453" cy="365125"/>
          </a:xfrm>
          <a:prstGeom prst="rect">
            <a:avLst/>
          </a:prstGeom>
        </p:spPr>
        <p:txBody>
          <a:bodyPr vert="horz" lIns="91440" tIns="45720" rIns="91440" bIns="45720" rtlCol="0" anchor="ctr"/>
          <a:lstStyle>
            <a:lvl1pPr algn="l">
              <a:defRPr sz="1000" baseline="0">
                <a:solidFill>
                  <a:schemeClr val="bg1"/>
                </a:solidFill>
                <a:latin typeface="Museo 300" charset="0"/>
              </a:defRPr>
            </a:lvl1pPr>
          </a:lstStyle>
          <a:p>
            <a:r>
              <a:rPr lang="en-US" dirty="0"/>
              <a:t>March 20, 2019</a:t>
            </a:r>
          </a:p>
        </p:txBody>
      </p:sp>
      <p:sp>
        <p:nvSpPr>
          <p:cNvPr id="5" name="Footer Placeholder 4"/>
          <p:cNvSpPr>
            <a:spLocks noGrp="1"/>
          </p:cNvSpPr>
          <p:nvPr>
            <p:ph type="ftr" sz="quarter" idx="3"/>
          </p:nvPr>
        </p:nvSpPr>
        <p:spPr>
          <a:xfrm>
            <a:off x="1981200" y="6356349"/>
            <a:ext cx="4114800" cy="365125"/>
          </a:xfrm>
          <a:prstGeom prst="rect">
            <a:avLst/>
          </a:prstGeom>
        </p:spPr>
        <p:txBody>
          <a:bodyPr vert="horz" lIns="91440" tIns="45720" rIns="91440" bIns="45720" rtlCol="0" anchor="ctr"/>
          <a:lstStyle>
            <a:lvl1pPr marL="0" algn="l">
              <a:defRPr sz="1000" baseline="0">
                <a:solidFill>
                  <a:schemeClr val="bg1"/>
                </a:solidFill>
                <a:latin typeface="Museo 300" charset="0"/>
              </a:defRPr>
            </a:lvl1pPr>
          </a:lstStyle>
          <a:p>
            <a:r>
              <a:rPr lang="en-US"/>
              <a:t>Focus &amp; Noteworthy Collaborations</a:t>
            </a:r>
          </a:p>
        </p:txBody>
      </p:sp>
      <p:sp>
        <p:nvSpPr>
          <p:cNvPr id="6" name="Slide Number Placeholder 5"/>
          <p:cNvSpPr>
            <a:spLocks noGrp="1"/>
          </p:cNvSpPr>
          <p:nvPr>
            <p:ph type="sldNum" sz="quarter" idx="4"/>
          </p:nvPr>
        </p:nvSpPr>
        <p:spPr>
          <a:xfrm>
            <a:off x="152400" y="6356349"/>
            <a:ext cx="461554" cy="365125"/>
          </a:xfrm>
          <a:prstGeom prst="rect">
            <a:avLst/>
          </a:prstGeom>
        </p:spPr>
        <p:txBody>
          <a:bodyPr vert="horz" lIns="91440" tIns="45720" rIns="91440" bIns="45720" rtlCol="0" anchor="ctr"/>
          <a:lstStyle>
            <a:lvl1pPr algn="l">
              <a:defRPr sz="1000" baseline="0">
                <a:solidFill>
                  <a:schemeClr val="bg1"/>
                </a:solidFill>
                <a:latin typeface="Museo 300" charset="0"/>
              </a:defRPr>
            </a:lvl1pPr>
          </a:lstStyle>
          <a:p>
            <a:fld id="{E6B644BC-C200-9D48-AB99-A2BA62D977F2}" type="slidenum">
              <a:rPr lang="en-US" smtClean="0"/>
              <a:pPr/>
              <a:t>‹#›</a:t>
            </a:fld>
            <a:endParaRPr lang="en-US" dirty="0"/>
          </a:p>
        </p:txBody>
      </p:sp>
      <p:pic>
        <p:nvPicPr>
          <p:cNvPr id="8" name="Picture 7"/>
          <p:cNvPicPr>
            <a:picLocks noChangeAspect="1"/>
          </p:cNvPicPr>
          <p:nvPr userDrawn="1"/>
        </p:nvPicPr>
        <p:blipFill rotWithShape="1">
          <a:blip r:embed="rId13"/>
          <a:srcRect t="-2" b="23254"/>
          <a:stretch/>
        </p:blipFill>
        <p:spPr>
          <a:xfrm>
            <a:off x="10499513" y="6199284"/>
            <a:ext cx="1525638" cy="374904"/>
          </a:xfrm>
          <a:prstGeom prst="rect">
            <a:avLst/>
          </a:prstGeom>
        </p:spPr>
      </p:pic>
      <p:sp>
        <p:nvSpPr>
          <p:cNvPr id="16" name="Rectangle 15"/>
          <p:cNvSpPr>
            <a:spLocks noChangeAspect="1"/>
          </p:cNvSpPr>
          <p:nvPr userDrawn="1"/>
        </p:nvSpPr>
        <p:spPr>
          <a:xfrm>
            <a:off x="66728" y="78210"/>
            <a:ext cx="1781385" cy="307777"/>
          </a:xfrm>
          <a:prstGeom prst="rect">
            <a:avLst/>
          </a:prstGeom>
        </p:spPr>
        <p:txBody>
          <a:bodyPr wrap="non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dirty="0" err="1">
                <a:solidFill>
                  <a:schemeClr val="accent1"/>
                </a:solidFill>
                <a:effectLst/>
                <a:latin typeface="Museo 500" charset="0"/>
              </a:rPr>
              <a:t>EWU</a:t>
            </a:r>
            <a:r>
              <a:rPr lang="en-US" sz="1400" baseline="0" dirty="0" err="1">
                <a:solidFill>
                  <a:schemeClr val="tx1"/>
                </a:solidFill>
                <a:effectLst/>
                <a:latin typeface="Museo 300" charset="0"/>
              </a:rPr>
              <a:t>Student</a:t>
            </a:r>
            <a:r>
              <a:rPr lang="en-US" sz="1400" baseline="0" dirty="0">
                <a:solidFill>
                  <a:schemeClr val="tx1"/>
                </a:solidFill>
                <a:effectLst/>
                <a:latin typeface="Museo 300" charset="0"/>
              </a:rPr>
              <a:t> Affairs</a:t>
            </a:r>
          </a:p>
        </p:txBody>
      </p:sp>
    </p:spTree>
    <p:extLst>
      <p:ext uri="{BB962C8B-B14F-4D97-AF65-F5344CB8AC3E}">
        <p14:creationId xmlns:p14="http://schemas.microsoft.com/office/powerpoint/2010/main" val="66461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i="0" kern="1200" baseline="0">
          <a:solidFill>
            <a:schemeClr val="accent1"/>
          </a:solidFill>
          <a:latin typeface="Museo 500"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r Eaves Mod OT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Mr Eaves Mod OT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Mr Eaves Mod OT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Mr Eaves Mod OT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Mr Eaves Mod OT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96" userDrawn="1">
          <p15:clr>
            <a:srgbClr val="F26B43"/>
          </p15:clr>
        </p15:guide>
        <p15:guide id="4" pos="3840" userDrawn="1">
          <p15:clr>
            <a:srgbClr val="F26B43"/>
          </p15:clr>
        </p15:guide>
        <p15:guide id="5" orient="horz" pos="288" userDrawn="1">
          <p15:clr>
            <a:srgbClr val="547EBF"/>
          </p15:clr>
        </p15:guide>
        <p15:guide id="6" orient="horz" pos="3720" userDrawn="1">
          <p15:clr>
            <a:srgbClr val="547EBF"/>
          </p15:clr>
        </p15:guide>
        <p15:guide id="7" pos="7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953" y="6324075"/>
            <a:ext cx="1365453" cy="365125"/>
          </a:xfrm>
        </p:spPr>
        <p:txBody>
          <a:bodyPr/>
          <a:lstStyle/>
          <a:p>
            <a:r>
              <a:rPr lang="en-US" dirty="0"/>
              <a:t>May 10, 2023</a:t>
            </a:r>
          </a:p>
        </p:txBody>
      </p:sp>
      <p:sp>
        <p:nvSpPr>
          <p:cNvPr id="5" name="Slide Number Placeholder 4"/>
          <p:cNvSpPr>
            <a:spLocks noGrp="1"/>
          </p:cNvSpPr>
          <p:nvPr>
            <p:ph type="sldNum" sz="quarter" idx="12"/>
          </p:nvPr>
        </p:nvSpPr>
        <p:spPr>
          <a:xfrm>
            <a:off x="152400" y="6324075"/>
            <a:ext cx="461554" cy="365125"/>
          </a:xfrm>
        </p:spPr>
        <p:txBody>
          <a:bodyPr/>
          <a:lstStyle/>
          <a:p>
            <a:fld id="{F9FC4281-E78C-384A-983F-C81965FA7ACC}" type="slidenum">
              <a:rPr lang="en-US" smtClean="0"/>
              <a:t>1</a:t>
            </a:fld>
            <a:endParaRPr lang="en-US" dirty="0"/>
          </a:p>
        </p:txBody>
      </p:sp>
      <p:sp>
        <p:nvSpPr>
          <p:cNvPr id="2" name="Title 1"/>
          <p:cNvSpPr>
            <a:spLocks noGrp="1"/>
          </p:cNvSpPr>
          <p:nvPr>
            <p:ph type="ctrTitle"/>
          </p:nvPr>
        </p:nvSpPr>
        <p:spPr>
          <a:xfrm>
            <a:off x="293913" y="4492470"/>
            <a:ext cx="10678887" cy="869724"/>
          </a:xfrm>
        </p:spPr>
        <p:txBody>
          <a:bodyPr>
            <a:normAutofit/>
          </a:bodyPr>
          <a:lstStyle/>
          <a:p>
            <a:r>
              <a:rPr lang="en-US" dirty="0"/>
              <a:t>Student Affairs Budget Hearing</a:t>
            </a:r>
          </a:p>
        </p:txBody>
      </p:sp>
      <p:sp>
        <p:nvSpPr>
          <p:cNvPr id="3" name="Subtitle 2"/>
          <p:cNvSpPr>
            <a:spLocks noGrp="1"/>
          </p:cNvSpPr>
          <p:nvPr>
            <p:ph type="subTitle" idx="1"/>
          </p:nvPr>
        </p:nvSpPr>
        <p:spPr>
          <a:xfrm>
            <a:off x="383177" y="5134429"/>
            <a:ext cx="10663880" cy="708705"/>
          </a:xfrm>
        </p:spPr>
        <p:txBody>
          <a:bodyPr>
            <a:normAutofit/>
          </a:bodyPr>
          <a:lstStyle/>
          <a:p>
            <a:r>
              <a:rPr lang="en-US" sz="2800" b="1" dirty="0">
                <a:solidFill>
                  <a:schemeClr val="bg1"/>
                </a:solidFill>
              </a:rPr>
              <a:t>Presented to the University Budget Committee</a:t>
            </a:r>
          </a:p>
        </p:txBody>
      </p:sp>
      <p:sp>
        <p:nvSpPr>
          <p:cNvPr id="9" name="TextBox 8">
            <a:extLst>
              <a:ext uri="{FF2B5EF4-FFF2-40B4-BE49-F238E27FC236}">
                <a16:creationId xmlns:a16="http://schemas.microsoft.com/office/drawing/2014/main" id="{4D275312-F968-C82D-E95F-1A29032766E3}"/>
              </a:ext>
            </a:extLst>
          </p:cNvPr>
          <p:cNvSpPr txBox="1"/>
          <p:nvPr/>
        </p:nvSpPr>
        <p:spPr>
          <a:xfrm>
            <a:off x="3952568" y="174031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114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Self-Support Funding</a:t>
            </a:r>
          </a:p>
        </p:txBody>
      </p:sp>
      <p:sp>
        <p:nvSpPr>
          <p:cNvPr id="3" name="Content Placeholder 2"/>
          <p:cNvSpPr>
            <a:spLocks noGrp="1"/>
          </p:cNvSpPr>
          <p:nvPr>
            <p:ph sz="half" idx="1"/>
          </p:nvPr>
        </p:nvSpPr>
        <p:spPr/>
        <p:txBody>
          <a:bodyPr/>
          <a:lstStyle/>
          <a:p>
            <a:r>
              <a:rPr lang="en-US" dirty="0"/>
              <a:t>New Student Enrollment Fee</a:t>
            </a:r>
          </a:p>
          <a:p>
            <a:r>
              <a:rPr lang="en-US" dirty="0"/>
              <a:t>Housing</a:t>
            </a:r>
          </a:p>
          <a:p>
            <a:r>
              <a:rPr lang="en-US" dirty="0"/>
              <a:t>Health Services Fee </a:t>
            </a:r>
          </a:p>
          <a:p>
            <a:r>
              <a:rPr lang="en-US" dirty="0"/>
              <a:t>PUB Fee</a:t>
            </a:r>
          </a:p>
        </p:txBody>
      </p:sp>
      <p:sp>
        <p:nvSpPr>
          <p:cNvPr id="4" name="Content Placeholder 3"/>
          <p:cNvSpPr>
            <a:spLocks noGrp="1"/>
          </p:cNvSpPr>
          <p:nvPr>
            <p:ph sz="half" idx="2"/>
          </p:nvPr>
        </p:nvSpPr>
        <p:spPr/>
        <p:txBody>
          <a:bodyPr/>
          <a:lstStyle/>
          <a:p>
            <a:r>
              <a:rPr lang="en-US" dirty="0"/>
              <a:t>Student Disciplinary Fines</a:t>
            </a:r>
          </a:p>
          <a:p>
            <a:r>
              <a:rPr lang="en-US" dirty="0"/>
              <a:t>Grants &amp; Contracts </a:t>
            </a:r>
          </a:p>
          <a:p>
            <a:r>
              <a:rPr lang="en-US" dirty="0"/>
              <a:t>S&amp;A Fees</a:t>
            </a:r>
          </a:p>
          <a:p>
            <a:r>
              <a:rPr lang="en-US" dirty="0"/>
              <a:t>Transportation Fee</a:t>
            </a:r>
          </a:p>
        </p:txBody>
      </p:sp>
      <p:sp>
        <p:nvSpPr>
          <p:cNvPr id="5" name="Date Placeholder 4"/>
          <p:cNvSpPr>
            <a:spLocks noGrp="1"/>
          </p:cNvSpPr>
          <p:nvPr>
            <p:ph type="dt" sz="half" idx="10"/>
          </p:nvPr>
        </p:nvSpPr>
        <p:spPr/>
        <p:txBody>
          <a:bodyPr/>
          <a:lstStyle/>
          <a:p>
            <a:r>
              <a:rPr lang="en-US" dirty="0"/>
              <a:t>May 10, 2023</a:t>
            </a:r>
          </a:p>
        </p:txBody>
      </p:sp>
      <p:sp>
        <p:nvSpPr>
          <p:cNvPr id="7" name="Footer Placeholder 6"/>
          <p:cNvSpPr>
            <a:spLocks noGrp="1"/>
          </p:cNvSpPr>
          <p:nvPr>
            <p:ph type="ftr" sz="quarter" idx="11"/>
          </p:nvPr>
        </p:nvSpPr>
        <p:spPr/>
        <p:txBody>
          <a:bodyPr/>
          <a:lstStyle/>
          <a:p>
            <a:r>
              <a:rPr lang="en-US" dirty="0"/>
              <a:t>Self-Support /Student Affairs</a:t>
            </a:r>
          </a:p>
        </p:txBody>
      </p:sp>
      <p:sp>
        <p:nvSpPr>
          <p:cNvPr id="6" name="Slide Number Placeholder 5"/>
          <p:cNvSpPr>
            <a:spLocks noGrp="1"/>
          </p:cNvSpPr>
          <p:nvPr>
            <p:ph type="sldNum" sz="quarter" idx="12"/>
          </p:nvPr>
        </p:nvSpPr>
        <p:spPr/>
        <p:txBody>
          <a:bodyPr/>
          <a:lstStyle/>
          <a:p>
            <a:fld id="{E6B644BC-C200-9D48-AB99-A2BA62D977F2}" type="slidenum">
              <a:rPr lang="en-US" smtClean="0"/>
              <a:t>10</a:t>
            </a:fld>
            <a:endParaRPr lang="en-US"/>
          </a:p>
        </p:txBody>
      </p:sp>
    </p:spTree>
    <p:extLst>
      <p:ext uri="{BB962C8B-B14F-4D97-AF65-F5344CB8AC3E}">
        <p14:creationId xmlns:p14="http://schemas.microsoft.com/office/powerpoint/2010/main" val="45603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5660"/>
            <a:ext cx="10515600" cy="1213258"/>
          </a:xfrm>
        </p:spPr>
        <p:txBody>
          <a:bodyPr>
            <a:normAutofit/>
          </a:bodyPr>
          <a:lstStyle/>
          <a:p>
            <a:r>
              <a:rPr lang="en-US" dirty="0"/>
              <a:t>Areas On Self-Support</a:t>
            </a:r>
          </a:p>
        </p:txBody>
      </p:sp>
      <p:sp>
        <p:nvSpPr>
          <p:cNvPr id="3" name="Text Placeholder 2"/>
          <p:cNvSpPr>
            <a:spLocks noGrp="1"/>
          </p:cNvSpPr>
          <p:nvPr>
            <p:ph type="body" idx="1"/>
          </p:nvPr>
        </p:nvSpPr>
        <p:spPr>
          <a:xfrm>
            <a:off x="927100" y="1435893"/>
            <a:ext cx="5157787" cy="823912"/>
          </a:xfrm>
        </p:spPr>
        <p:txBody>
          <a:bodyPr/>
          <a:lstStyle/>
          <a:p>
            <a:r>
              <a:rPr lang="en-US" dirty="0"/>
              <a:t>Departments Supported</a:t>
            </a:r>
          </a:p>
        </p:txBody>
      </p:sp>
      <p:sp>
        <p:nvSpPr>
          <p:cNvPr id="4" name="Content Placeholder 3"/>
          <p:cNvSpPr>
            <a:spLocks noGrp="1"/>
          </p:cNvSpPr>
          <p:nvPr>
            <p:ph sz="half" idx="2"/>
          </p:nvPr>
        </p:nvSpPr>
        <p:spPr>
          <a:xfrm>
            <a:off x="839788" y="2314596"/>
            <a:ext cx="5157787" cy="3684588"/>
          </a:xfrm>
        </p:spPr>
        <p:txBody>
          <a:bodyPr>
            <a:normAutofit/>
          </a:bodyPr>
          <a:lstStyle/>
          <a:p>
            <a:r>
              <a:rPr lang="en-US" sz="1800" b="1" dirty="0"/>
              <a:t>Student Life</a:t>
            </a:r>
          </a:p>
          <a:p>
            <a:pPr lvl="1"/>
            <a:r>
              <a:rPr lang="en-US" sz="1600" dirty="0"/>
              <a:t>Childcare (S&amp;A)</a:t>
            </a:r>
          </a:p>
          <a:p>
            <a:pPr lvl="1"/>
            <a:r>
              <a:rPr lang="en-US" sz="1600" dirty="0"/>
              <a:t>Student Accounting (S&amp;A)</a:t>
            </a:r>
          </a:p>
          <a:p>
            <a:pPr lvl="1"/>
            <a:r>
              <a:rPr lang="en-US" sz="1600" dirty="0"/>
              <a:t>Counseling &amp; Wellness (Health Fee)</a:t>
            </a:r>
          </a:p>
          <a:p>
            <a:r>
              <a:rPr lang="en-US" sz="1800" b="1" dirty="0"/>
              <a:t>Student Engagement </a:t>
            </a:r>
          </a:p>
          <a:p>
            <a:pPr lvl="1"/>
            <a:r>
              <a:rPr lang="en-US" sz="1600" dirty="0"/>
              <a:t>PUB Operations (PUB)</a:t>
            </a:r>
          </a:p>
          <a:p>
            <a:pPr lvl="1"/>
            <a:r>
              <a:rPr lang="en-US" sz="1600" dirty="0"/>
              <a:t>Student Engagement &amp; Recreation (S&amp;A)</a:t>
            </a:r>
          </a:p>
          <a:p>
            <a:pPr lvl="1"/>
            <a:r>
              <a:rPr lang="en-US" sz="1600" dirty="0"/>
              <a:t>New Student Transition &amp; Parent Programs (NSE Fee)</a:t>
            </a:r>
          </a:p>
          <a:p>
            <a:pPr lvl="1"/>
            <a:r>
              <a:rPr lang="en-US" sz="1600" dirty="0"/>
              <a:t>Housing &amp; Residential Life</a:t>
            </a:r>
          </a:p>
        </p:txBody>
      </p:sp>
      <p:sp>
        <p:nvSpPr>
          <p:cNvPr id="7" name="Date Placeholder 6"/>
          <p:cNvSpPr>
            <a:spLocks noGrp="1"/>
          </p:cNvSpPr>
          <p:nvPr>
            <p:ph type="dt" sz="half" idx="10"/>
          </p:nvPr>
        </p:nvSpPr>
        <p:spPr/>
        <p:txBody>
          <a:bodyPr/>
          <a:lstStyle/>
          <a:p>
            <a:r>
              <a:rPr lang="en-US" dirty="0"/>
              <a:t>May 10, 2023</a:t>
            </a:r>
          </a:p>
        </p:txBody>
      </p:sp>
      <p:sp>
        <p:nvSpPr>
          <p:cNvPr id="9" name="Footer Placeholder 5"/>
          <p:cNvSpPr>
            <a:spLocks noGrp="1"/>
          </p:cNvSpPr>
          <p:nvPr>
            <p:ph type="ftr" sz="quarter" idx="11"/>
          </p:nvPr>
        </p:nvSpPr>
        <p:spPr/>
        <p:txBody>
          <a:bodyPr/>
          <a:lstStyle/>
          <a:p>
            <a:r>
              <a:rPr lang="en-US" dirty="0"/>
              <a:t>Self-Support/Student Affairs</a:t>
            </a:r>
          </a:p>
        </p:txBody>
      </p:sp>
      <p:sp>
        <p:nvSpPr>
          <p:cNvPr id="8" name="Slide Number Placeholder 7"/>
          <p:cNvSpPr>
            <a:spLocks noGrp="1"/>
          </p:cNvSpPr>
          <p:nvPr>
            <p:ph type="sldNum" sz="quarter" idx="12"/>
          </p:nvPr>
        </p:nvSpPr>
        <p:spPr/>
        <p:txBody>
          <a:bodyPr/>
          <a:lstStyle/>
          <a:p>
            <a:fld id="{E6B644BC-C200-9D48-AB99-A2BA62D977F2}" type="slidenum">
              <a:rPr lang="en-US" smtClean="0"/>
              <a:t>11</a:t>
            </a:fld>
            <a:endParaRPr lang="en-US"/>
          </a:p>
        </p:txBody>
      </p:sp>
      <p:sp>
        <p:nvSpPr>
          <p:cNvPr id="12" name="Content Placeholder 3">
            <a:extLst>
              <a:ext uri="{FF2B5EF4-FFF2-40B4-BE49-F238E27FC236}">
                <a16:creationId xmlns:a16="http://schemas.microsoft.com/office/drawing/2014/main" id="{294DF87C-C372-954A-A013-B4A29038E8BE}"/>
              </a:ext>
            </a:extLst>
          </p:cNvPr>
          <p:cNvSpPr txBox="1">
            <a:spLocks/>
          </p:cNvSpPr>
          <p:nvPr/>
        </p:nvSpPr>
        <p:spPr>
          <a:xfrm>
            <a:off x="6194425" y="2273715"/>
            <a:ext cx="5157787"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1"/>
                </a:solidFill>
                <a:latin typeface="Mr Eaves Mod OT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1"/>
                </a:solidFill>
                <a:latin typeface="Mr Eaves Mod OT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Mr Eaves Mod OT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1"/>
                </a:solidFill>
                <a:latin typeface="Mr Eaves Mod OT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1"/>
                </a:solidFill>
                <a:latin typeface="Mr Eaves Mod OT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a:t>Student Equity, Belonging &amp; Voice</a:t>
            </a:r>
          </a:p>
          <a:p>
            <a:pPr lvl="1"/>
            <a:r>
              <a:rPr lang="en-US" sz="1600" dirty="0"/>
              <a:t>Multicultural Center (S&amp;A)</a:t>
            </a:r>
          </a:p>
          <a:p>
            <a:pPr lvl="1"/>
            <a:r>
              <a:rPr lang="en-US" sz="1600" dirty="0"/>
              <a:t>Pride Center (S&amp;A)</a:t>
            </a:r>
          </a:p>
          <a:p>
            <a:pPr lvl="1"/>
            <a:r>
              <a:rPr lang="en-US" sz="1600" dirty="0"/>
              <a:t>ASEWU (S&amp;A)</a:t>
            </a:r>
          </a:p>
          <a:p>
            <a:pPr lvl="1"/>
            <a:r>
              <a:rPr lang="en-US" sz="1600" dirty="0"/>
              <a:t>Easterner (S&amp;A)</a:t>
            </a:r>
          </a:p>
          <a:p>
            <a:pPr lvl="1"/>
            <a:r>
              <a:rPr lang="en-US" sz="1600" dirty="0"/>
              <a:t>Global Student Services (Student Fees)</a:t>
            </a:r>
          </a:p>
        </p:txBody>
      </p:sp>
    </p:spTree>
    <p:extLst>
      <p:ext uri="{BB962C8B-B14F-4D97-AF65-F5344CB8AC3E}">
        <p14:creationId xmlns:p14="http://schemas.microsoft.com/office/powerpoint/2010/main" val="34411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11DC-E618-424E-9F74-25421D7CFFD4}"/>
              </a:ext>
            </a:extLst>
          </p:cNvPr>
          <p:cNvSpPr>
            <a:spLocks noGrp="1"/>
          </p:cNvSpPr>
          <p:nvPr>
            <p:ph type="title"/>
          </p:nvPr>
        </p:nvSpPr>
        <p:spPr/>
        <p:txBody>
          <a:bodyPr>
            <a:normAutofit/>
          </a:bodyPr>
          <a:lstStyle/>
          <a:p>
            <a:pPr fontAlgn="t"/>
            <a:r>
              <a:rPr lang="en-US" dirty="0"/>
              <a:t>Self-Support Funding Overview</a:t>
            </a:r>
          </a:p>
        </p:txBody>
      </p:sp>
      <p:sp>
        <p:nvSpPr>
          <p:cNvPr id="5" name="Date Placeholder 4">
            <a:extLst>
              <a:ext uri="{FF2B5EF4-FFF2-40B4-BE49-F238E27FC236}">
                <a16:creationId xmlns:a16="http://schemas.microsoft.com/office/drawing/2014/main" id="{BE03668D-8E4E-F043-8CBD-1CAF1E0C5850}"/>
              </a:ext>
            </a:extLst>
          </p:cNvPr>
          <p:cNvSpPr>
            <a:spLocks noGrp="1"/>
          </p:cNvSpPr>
          <p:nvPr>
            <p:ph type="dt" sz="half" idx="10"/>
          </p:nvPr>
        </p:nvSpPr>
        <p:spPr/>
        <p:txBody>
          <a:bodyPr/>
          <a:lstStyle/>
          <a:p>
            <a:r>
              <a:rPr lang="en-US" dirty="0"/>
              <a:t>May 10, 2023</a:t>
            </a:r>
          </a:p>
        </p:txBody>
      </p:sp>
      <p:sp>
        <p:nvSpPr>
          <p:cNvPr id="6" name="Slide Number Placeholder 5">
            <a:extLst>
              <a:ext uri="{FF2B5EF4-FFF2-40B4-BE49-F238E27FC236}">
                <a16:creationId xmlns:a16="http://schemas.microsoft.com/office/drawing/2014/main" id="{6E8B1A38-9FB1-D84A-82C6-C19F961FC038}"/>
              </a:ext>
            </a:extLst>
          </p:cNvPr>
          <p:cNvSpPr>
            <a:spLocks noGrp="1"/>
          </p:cNvSpPr>
          <p:nvPr>
            <p:ph type="sldNum" sz="quarter" idx="12"/>
          </p:nvPr>
        </p:nvSpPr>
        <p:spPr/>
        <p:txBody>
          <a:bodyPr/>
          <a:lstStyle/>
          <a:p>
            <a:fld id="{E6B644BC-C200-9D48-AB99-A2BA62D977F2}" type="slidenum">
              <a:rPr lang="en-US" smtClean="0"/>
              <a:t>12</a:t>
            </a:fld>
            <a:endParaRPr lang="en-US"/>
          </a:p>
        </p:txBody>
      </p:sp>
      <p:graphicFrame>
        <p:nvGraphicFramePr>
          <p:cNvPr id="7" name="Content Placeholder 6">
            <a:extLst>
              <a:ext uri="{FF2B5EF4-FFF2-40B4-BE49-F238E27FC236}">
                <a16:creationId xmlns:a16="http://schemas.microsoft.com/office/drawing/2014/main" id="{A74A1EB8-478E-5F47-86BB-DD4EE1DE7496}"/>
              </a:ext>
            </a:extLst>
          </p:cNvPr>
          <p:cNvGraphicFramePr>
            <a:graphicFrameLocks noGrp="1"/>
          </p:cNvGraphicFramePr>
          <p:nvPr>
            <p:ph sz="half" idx="1"/>
            <p:extLst>
              <p:ext uri="{D42A27DB-BD31-4B8C-83A1-F6EECF244321}">
                <p14:modId xmlns:p14="http://schemas.microsoft.com/office/powerpoint/2010/main" val="312661244"/>
              </p:ext>
            </p:extLst>
          </p:nvPr>
        </p:nvGraphicFramePr>
        <p:xfrm>
          <a:off x="1728708" y="1437811"/>
          <a:ext cx="4122821" cy="3976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E199E69E-21D9-CE45-BA32-6ABBA0F464BC}"/>
              </a:ext>
            </a:extLst>
          </p:cNvPr>
          <p:cNvGraphicFramePr>
            <a:graphicFrameLocks/>
          </p:cNvGraphicFramePr>
          <p:nvPr>
            <p:extLst>
              <p:ext uri="{D42A27DB-BD31-4B8C-83A1-F6EECF244321}">
                <p14:modId xmlns:p14="http://schemas.microsoft.com/office/powerpoint/2010/main" val="3798306073"/>
              </p:ext>
            </p:extLst>
          </p:nvPr>
        </p:nvGraphicFramePr>
        <p:xfrm>
          <a:off x="6742037" y="1440800"/>
          <a:ext cx="3850105" cy="3976395"/>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5">
            <a:extLst>
              <a:ext uri="{FF2B5EF4-FFF2-40B4-BE49-F238E27FC236}">
                <a16:creationId xmlns:a16="http://schemas.microsoft.com/office/drawing/2014/main" id="{ADBE52B5-FE18-189F-26C7-6D90F9B7524D}"/>
              </a:ext>
            </a:extLst>
          </p:cNvPr>
          <p:cNvSpPr>
            <a:spLocks noGrp="1"/>
          </p:cNvSpPr>
          <p:nvPr>
            <p:ph type="ftr" sz="quarter" idx="11"/>
          </p:nvPr>
        </p:nvSpPr>
        <p:spPr>
          <a:xfrm>
            <a:off x="1981200" y="6356349"/>
            <a:ext cx="4114800" cy="365125"/>
          </a:xfrm>
        </p:spPr>
        <p:txBody>
          <a:bodyPr/>
          <a:lstStyle/>
          <a:p>
            <a:r>
              <a:rPr lang="en-US" dirty="0"/>
              <a:t>Self-Support/Student Affairs</a:t>
            </a:r>
          </a:p>
        </p:txBody>
      </p:sp>
    </p:spTree>
    <p:extLst>
      <p:ext uri="{BB962C8B-B14F-4D97-AF65-F5344CB8AC3E}">
        <p14:creationId xmlns:p14="http://schemas.microsoft.com/office/powerpoint/2010/main" val="197193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duotone>
              <a:schemeClr val="accent3">
                <a:shade val="45000"/>
                <a:satMod val="135000"/>
              </a:schemeClr>
              <a:prstClr val="white"/>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FY24</a:t>
            </a:r>
          </a:p>
        </p:txBody>
      </p:sp>
      <p:sp>
        <p:nvSpPr>
          <p:cNvPr id="3" name="Text Placeholder 2"/>
          <p:cNvSpPr>
            <a:spLocks noGrp="1"/>
          </p:cNvSpPr>
          <p:nvPr>
            <p:ph type="body" idx="1"/>
          </p:nvPr>
        </p:nvSpPr>
        <p:spPr/>
        <p:txBody>
          <a:bodyPr/>
          <a:lstStyle/>
          <a:p>
            <a:r>
              <a:rPr lang="en-US" b="1" dirty="0">
                <a:solidFill>
                  <a:schemeClr val="tx1"/>
                </a:solidFill>
              </a:rPr>
              <a:t>FOCUS</a:t>
            </a:r>
          </a:p>
        </p:txBody>
      </p:sp>
      <p:sp>
        <p:nvSpPr>
          <p:cNvPr id="4" name="Date Placeholder 3"/>
          <p:cNvSpPr>
            <a:spLocks noGrp="1"/>
          </p:cNvSpPr>
          <p:nvPr>
            <p:ph type="dt" sz="half" idx="10"/>
          </p:nvPr>
        </p:nvSpPr>
        <p:spPr/>
        <p:txBody>
          <a:bodyPr/>
          <a:lstStyle/>
          <a:p>
            <a:r>
              <a:rPr lang="en-US" dirty="0"/>
              <a:t>May 10, 2023</a:t>
            </a:r>
          </a:p>
        </p:txBody>
      </p:sp>
      <p:sp>
        <p:nvSpPr>
          <p:cNvPr id="5" name="Slide Number Placeholder 4"/>
          <p:cNvSpPr>
            <a:spLocks noGrp="1"/>
          </p:cNvSpPr>
          <p:nvPr>
            <p:ph type="sldNum" sz="quarter" idx="12"/>
          </p:nvPr>
        </p:nvSpPr>
        <p:spPr/>
        <p:txBody>
          <a:bodyPr/>
          <a:lstStyle/>
          <a:p>
            <a:fld id="{E6B644BC-C200-9D48-AB99-A2BA62D977F2}" type="slidenum">
              <a:rPr lang="en-US" smtClean="0"/>
              <a:t>13</a:t>
            </a:fld>
            <a:endParaRPr lang="en-US"/>
          </a:p>
        </p:txBody>
      </p:sp>
    </p:spTree>
    <p:extLst>
      <p:ext uri="{BB962C8B-B14F-4D97-AF65-F5344CB8AC3E}">
        <p14:creationId xmlns:p14="http://schemas.microsoft.com/office/powerpoint/2010/main" val="196285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THE CHALLENGE</a:t>
            </a:r>
          </a:p>
        </p:txBody>
      </p:sp>
      <p:sp>
        <p:nvSpPr>
          <p:cNvPr id="9" name="Content Placeholder 2"/>
          <p:cNvSpPr>
            <a:spLocks noGrp="1"/>
          </p:cNvSpPr>
          <p:nvPr>
            <p:ph sz="half" idx="1"/>
          </p:nvPr>
        </p:nvSpPr>
        <p:spPr>
          <a:xfrm>
            <a:off x="838200" y="2191543"/>
            <a:ext cx="5181600" cy="1831975"/>
          </a:xfrm>
        </p:spPr>
        <p:txBody>
          <a:bodyPr>
            <a:normAutofit/>
          </a:bodyPr>
          <a:lstStyle/>
          <a:p>
            <a:pPr marL="457200" lvl="1" indent="0">
              <a:buNone/>
            </a:pPr>
            <a:endParaRPr lang="en-US" b="1" dirty="0"/>
          </a:p>
          <a:p>
            <a:pPr marL="0" indent="0" algn="ctr">
              <a:buNone/>
            </a:pPr>
            <a:r>
              <a:rPr lang="en-US" sz="2000" i="1" dirty="0"/>
              <a:t>We believe in helping our staff, who have the </a:t>
            </a:r>
            <a:r>
              <a:rPr lang="en-US" sz="2000" b="1" i="1" dirty="0">
                <a:solidFill>
                  <a:schemeClr val="accent1"/>
                </a:solidFill>
              </a:rPr>
              <a:t>passion</a:t>
            </a:r>
            <a:r>
              <a:rPr lang="en-US" sz="2000" i="1" dirty="0">
                <a:solidFill>
                  <a:srgbClr val="C00000"/>
                </a:solidFill>
              </a:rPr>
              <a:t> </a:t>
            </a:r>
            <a:r>
              <a:rPr lang="en-US" sz="2000" i="1" dirty="0"/>
              <a:t>to meet EWU students’ needs and wants, to have the </a:t>
            </a:r>
            <a:r>
              <a:rPr lang="en-US" sz="2000" b="1" i="1" dirty="0">
                <a:solidFill>
                  <a:schemeClr val="accent1"/>
                </a:solidFill>
              </a:rPr>
              <a:t>professional acumen</a:t>
            </a:r>
            <a:r>
              <a:rPr lang="en-US" sz="2000" i="1" dirty="0">
                <a:solidFill>
                  <a:schemeClr val="accent1"/>
                </a:solidFill>
              </a:rPr>
              <a:t> </a:t>
            </a:r>
            <a:r>
              <a:rPr lang="en-US" sz="2000" i="1" dirty="0"/>
              <a:t>to get it done. </a:t>
            </a:r>
            <a:endParaRPr lang="en-US" sz="2000" b="1" i="1" dirty="0"/>
          </a:p>
        </p:txBody>
      </p:sp>
      <p:sp>
        <p:nvSpPr>
          <p:cNvPr id="10" name="Content Placeholder 3"/>
          <p:cNvSpPr>
            <a:spLocks noGrp="1"/>
          </p:cNvSpPr>
          <p:nvPr>
            <p:ph sz="half" idx="2"/>
          </p:nvPr>
        </p:nvSpPr>
        <p:spPr/>
        <p:txBody>
          <a:bodyPr>
            <a:normAutofit/>
          </a:bodyPr>
          <a:lstStyle/>
          <a:p>
            <a:r>
              <a:rPr lang="en-US" sz="2000" b="1" dirty="0"/>
              <a:t>We Will Continue To</a:t>
            </a:r>
          </a:p>
          <a:p>
            <a:pPr lvl="1"/>
            <a:r>
              <a:rPr lang="en-US" sz="1800" dirty="0"/>
              <a:t>Engage in budget training and education throughout the Division</a:t>
            </a:r>
          </a:p>
          <a:p>
            <a:pPr marL="457200" lvl="1" indent="0">
              <a:buNone/>
            </a:pPr>
            <a:endParaRPr lang="en-US" sz="1800" dirty="0"/>
          </a:p>
          <a:p>
            <a:pPr lvl="1"/>
            <a:r>
              <a:rPr lang="en-US" sz="1800" dirty="0"/>
              <a:t>Review contracts and systems to prevent duplicate systems</a:t>
            </a:r>
          </a:p>
          <a:p>
            <a:pPr marL="457200" lvl="1" indent="0">
              <a:buNone/>
            </a:pPr>
            <a:endParaRPr lang="en-US" sz="1800" dirty="0"/>
          </a:p>
          <a:p>
            <a:pPr lvl="1"/>
            <a:r>
              <a:rPr lang="en-US" sz="1800" dirty="0"/>
              <a:t>Identify external funding sources in partnership with the Foundation </a:t>
            </a:r>
          </a:p>
          <a:p>
            <a:pPr marL="457200" lvl="1" indent="0">
              <a:buNone/>
            </a:pPr>
            <a:endParaRPr lang="en-US" b="1" dirty="0"/>
          </a:p>
        </p:txBody>
      </p:sp>
      <p:sp>
        <p:nvSpPr>
          <p:cNvPr id="5" name="Date Placeholder 4"/>
          <p:cNvSpPr>
            <a:spLocks noGrp="1"/>
          </p:cNvSpPr>
          <p:nvPr>
            <p:ph type="dt" sz="half" idx="10"/>
          </p:nvPr>
        </p:nvSpPr>
        <p:spPr/>
        <p:txBody>
          <a:bodyPr/>
          <a:lstStyle/>
          <a:p>
            <a:r>
              <a:rPr lang="en-US" dirty="0"/>
              <a:t>May 10, 2023</a:t>
            </a:r>
          </a:p>
        </p:txBody>
      </p:sp>
      <p:sp>
        <p:nvSpPr>
          <p:cNvPr id="7" name="Footer Placeholder 6"/>
          <p:cNvSpPr>
            <a:spLocks noGrp="1"/>
          </p:cNvSpPr>
          <p:nvPr>
            <p:ph type="ftr" sz="quarter" idx="11"/>
          </p:nvPr>
        </p:nvSpPr>
        <p:spPr/>
        <p:txBody>
          <a:bodyPr/>
          <a:lstStyle/>
          <a:p>
            <a:r>
              <a:rPr lang="en-US" dirty="0"/>
              <a:t>FOCUS/Student Affairs</a:t>
            </a:r>
          </a:p>
        </p:txBody>
      </p:sp>
      <p:sp>
        <p:nvSpPr>
          <p:cNvPr id="6" name="Slide Number Placeholder 5"/>
          <p:cNvSpPr>
            <a:spLocks noGrp="1"/>
          </p:cNvSpPr>
          <p:nvPr>
            <p:ph type="sldNum" sz="quarter" idx="12"/>
          </p:nvPr>
        </p:nvSpPr>
        <p:spPr/>
        <p:txBody>
          <a:bodyPr/>
          <a:lstStyle/>
          <a:p>
            <a:fld id="{E6B644BC-C200-9D48-AB99-A2BA62D977F2}" type="slidenum">
              <a:rPr lang="en-US" smtClean="0"/>
              <a:t>14</a:t>
            </a:fld>
            <a:endParaRPr lang="en-US"/>
          </a:p>
        </p:txBody>
      </p:sp>
    </p:spTree>
    <p:extLst>
      <p:ext uri="{BB962C8B-B14F-4D97-AF65-F5344CB8AC3E}">
        <p14:creationId xmlns:p14="http://schemas.microsoft.com/office/powerpoint/2010/main" val="49754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MOVING FORWARD</a:t>
            </a:r>
          </a:p>
        </p:txBody>
      </p:sp>
      <p:sp>
        <p:nvSpPr>
          <p:cNvPr id="9" name="Content Placeholder 2"/>
          <p:cNvSpPr>
            <a:spLocks noGrp="1"/>
          </p:cNvSpPr>
          <p:nvPr>
            <p:ph sz="half" idx="1"/>
          </p:nvPr>
        </p:nvSpPr>
        <p:spPr/>
        <p:txBody>
          <a:bodyPr>
            <a:normAutofit/>
          </a:bodyPr>
          <a:lstStyle/>
          <a:p>
            <a:r>
              <a:rPr lang="en-US" b="1" dirty="0"/>
              <a:t>Student Life </a:t>
            </a:r>
          </a:p>
          <a:p>
            <a:pPr marL="0" indent="0">
              <a:buNone/>
            </a:pPr>
            <a:endParaRPr lang="en-US" b="1" dirty="0"/>
          </a:p>
          <a:p>
            <a:r>
              <a:rPr lang="en-US" b="1" dirty="0"/>
              <a:t>Student Engagement </a:t>
            </a:r>
            <a:endParaRPr lang="en-US" dirty="0"/>
          </a:p>
        </p:txBody>
      </p:sp>
      <p:sp>
        <p:nvSpPr>
          <p:cNvPr id="10" name="Content Placeholder 3"/>
          <p:cNvSpPr>
            <a:spLocks noGrp="1"/>
          </p:cNvSpPr>
          <p:nvPr>
            <p:ph sz="half" idx="2"/>
          </p:nvPr>
        </p:nvSpPr>
        <p:spPr/>
        <p:txBody>
          <a:bodyPr>
            <a:normAutofit/>
          </a:bodyPr>
          <a:lstStyle/>
          <a:p>
            <a:r>
              <a:rPr lang="en-US" b="1" dirty="0"/>
              <a:t>Student Equity, Belonging &amp; Voice</a:t>
            </a:r>
          </a:p>
          <a:p>
            <a:pPr marL="0" indent="0">
              <a:buNone/>
            </a:pPr>
            <a:endParaRPr lang="en-US" b="1" dirty="0"/>
          </a:p>
        </p:txBody>
      </p:sp>
      <p:sp>
        <p:nvSpPr>
          <p:cNvPr id="5" name="Date Placeholder 4"/>
          <p:cNvSpPr>
            <a:spLocks noGrp="1"/>
          </p:cNvSpPr>
          <p:nvPr>
            <p:ph type="dt" sz="half" idx="10"/>
          </p:nvPr>
        </p:nvSpPr>
        <p:spPr/>
        <p:txBody>
          <a:bodyPr/>
          <a:lstStyle/>
          <a:p>
            <a:r>
              <a:rPr lang="en-US" dirty="0"/>
              <a:t>May 10, 2023</a:t>
            </a:r>
          </a:p>
        </p:txBody>
      </p:sp>
      <p:sp>
        <p:nvSpPr>
          <p:cNvPr id="7" name="Footer Placeholder 6"/>
          <p:cNvSpPr>
            <a:spLocks noGrp="1"/>
          </p:cNvSpPr>
          <p:nvPr>
            <p:ph type="ftr" sz="quarter" idx="11"/>
          </p:nvPr>
        </p:nvSpPr>
        <p:spPr/>
        <p:txBody>
          <a:bodyPr/>
          <a:lstStyle/>
          <a:p>
            <a:r>
              <a:rPr lang="en-US" dirty="0"/>
              <a:t>FOCUS/Student Affairs</a:t>
            </a:r>
          </a:p>
        </p:txBody>
      </p:sp>
      <p:sp>
        <p:nvSpPr>
          <p:cNvPr id="6" name="Slide Number Placeholder 5"/>
          <p:cNvSpPr>
            <a:spLocks noGrp="1"/>
          </p:cNvSpPr>
          <p:nvPr>
            <p:ph type="sldNum" sz="quarter" idx="12"/>
          </p:nvPr>
        </p:nvSpPr>
        <p:spPr/>
        <p:txBody>
          <a:bodyPr/>
          <a:lstStyle/>
          <a:p>
            <a:fld id="{E6B644BC-C200-9D48-AB99-A2BA62D977F2}" type="slidenum">
              <a:rPr lang="en-US" smtClean="0"/>
              <a:t>15</a:t>
            </a:fld>
            <a:endParaRPr lang="en-US"/>
          </a:p>
        </p:txBody>
      </p:sp>
      <p:sp>
        <p:nvSpPr>
          <p:cNvPr id="3" name="TextBox 2">
            <a:extLst>
              <a:ext uri="{FF2B5EF4-FFF2-40B4-BE49-F238E27FC236}">
                <a16:creationId xmlns:a16="http://schemas.microsoft.com/office/drawing/2014/main" id="{56898A11-EC1C-144B-9D01-0A10C6F7A720}"/>
              </a:ext>
            </a:extLst>
          </p:cNvPr>
          <p:cNvSpPr txBox="1"/>
          <p:nvPr/>
        </p:nvSpPr>
        <p:spPr>
          <a:xfrm>
            <a:off x="746215" y="4001294"/>
            <a:ext cx="10699570" cy="1200329"/>
          </a:xfrm>
          <a:prstGeom prst="rect">
            <a:avLst/>
          </a:prstGeom>
          <a:noFill/>
        </p:spPr>
        <p:txBody>
          <a:bodyPr wrap="square" rtlCol="0">
            <a:spAutoFit/>
          </a:bodyPr>
          <a:lstStyle/>
          <a:p>
            <a:pPr indent="-317500" algn="ctr">
              <a:spcBef>
                <a:spcPts val="800"/>
              </a:spcBef>
              <a:buSzPts val="1400"/>
            </a:pPr>
            <a:r>
              <a:rPr lang="en-US" sz="3600" b="1" i="1" dirty="0">
                <a:latin typeface="Mr Eaves Mod OT Reg" panose="020B0603060502020202" pitchFamily="34" charset="77"/>
              </a:rPr>
              <a:t>Continued focus on working from a place of abundance and true partnership over silos and scarcity.</a:t>
            </a:r>
            <a:endParaRPr lang="en" sz="3600" b="1" i="1" dirty="0">
              <a:latin typeface="Mr Eaves Mod OT Reg" panose="020B0603060502020202" pitchFamily="34" charset="77"/>
            </a:endParaRPr>
          </a:p>
        </p:txBody>
      </p:sp>
    </p:spTree>
    <p:extLst>
      <p:ext uri="{BB962C8B-B14F-4D97-AF65-F5344CB8AC3E}">
        <p14:creationId xmlns:p14="http://schemas.microsoft.com/office/powerpoint/2010/main" val="109188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Affairs Budget Presentation</a:t>
            </a:r>
          </a:p>
        </p:txBody>
      </p:sp>
      <p:sp>
        <p:nvSpPr>
          <p:cNvPr id="3" name="Content Placeholder 2"/>
          <p:cNvSpPr>
            <a:spLocks noGrp="1"/>
          </p:cNvSpPr>
          <p:nvPr>
            <p:ph sz="half" idx="1"/>
          </p:nvPr>
        </p:nvSpPr>
        <p:spPr/>
        <p:txBody>
          <a:bodyPr>
            <a:normAutofit/>
          </a:bodyPr>
          <a:lstStyle/>
          <a:p>
            <a:r>
              <a:rPr lang="en-US" sz="1800" b="1" dirty="0"/>
              <a:t>Reflections</a:t>
            </a:r>
          </a:p>
          <a:p>
            <a:pPr marL="0" indent="0">
              <a:buNone/>
            </a:pPr>
            <a:endParaRPr lang="en-US" sz="1800" b="1" dirty="0"/>
          </a:p>
          <a:p>
            <a:r>
              <a:rPr lang="en-US" sz="1800" b="1" dirty="0"/>
              <a:t>FY24- State Funding</a:t>
            </a:r>
          </a:p>
          <a:p>
            <a:pPr marL="0" indent="0">
              <a:buNone/>
            </a:pPr>
            <a:endParaRPr lang="en-US" sz="1800" b="1" dirty="0"/>
          </a:p>
          <a:p>
            <a:pPr lvl="0"/>
            <a:r>
              <a:rPr lang="en-US" sz="1800" b="1" dirty="0"/>
              <a:t>FY24- Self Funding</a:t>
            </a:r>
          </a:p>
        </p:txBody>
      </p:sp>
      <p:sp>
        <p:nvSpPr>
          <p:cNvPr id="4" name="Content Placeholder 3"/>
          <p:cNvSpPr>
            <a:spLocks noGrp="1"/>
          </p:cNvSpPr>
          <p:nvPr>
            <p:ph sz="half" idx="2"/>
          </p:nvPr>
        </p:nvSpPr>
        <p:spPr/>
        <p:txBody>
          <a:bodyPr>
            <a:normAutofit/>
          </a:bodyPr>
          <a:lstStyle/>
          <a:p>
            <a:r>
              <a:rPr lang="en-US" sz="1800" b="1" dirty="0"/>
              <a:t>Considerations</a:t>
            </a:r>
          </a:p>
          <a:p>
            <a:pPr lvl="1"/>
            <a:r>
              <a:rPr lang="en-US" sz="1600" dirty="0"/>
              <a:t>COVID Recovery &amp; Impact </a:t>
            </a:r>
          </a:p>
          <a:p>
            <a:pPr lvl="1"/>
            <a:r>
              <a:rPr lang="en-US" sz="1600" dirty="0"/>
              <a:t>Higher Education Climate </a:t>
            </a:r>
          </a:p>
          <a:p>
            <a:pPr lvl="1"/>
            <a:r>
              <a:rPr lang="en-US" sz="1600" dirty="0"/>
              <a:t>Strategic Resource Allocation </a:t>
            </a:r>
          </a:p>
          <a:p>
            <a:pPr lvl="1"/>
            <a:r>
              <a:rPr lang="en-US" sz="1600" dirty="0"/>
              <a:t>VPSA Transition </a:t>
            </a:r>
          </a:p>
          <a:p>
            <a:pPr marL="457200" lvl="1" indent="0">
              <a:buNone/>
            </a:pPr>
            <a:endParaRPr lang="en-US" sz="1600" dirty="0"/>
          </a:p>
          <a:p>
            <a:r>
              <a:rPr lang="en-US" sz="1800" b="1" dirty="0"/>
              <a:t>Some Things Remain the Same</a:t>
            </a:r>
          </a:p>
          <a:p>
            <a:pPr lvl="1"/>
            <a:r>
              <a:rPr lang="en" sz="1600" dirty="0"/>
              <a:t>Students often </a:t>
            </a:r>
            <a:r>
              <a:rPr lang="en" sz="1600" dirty="0">
                <a:solidFill>
                  <a:srgbClr val="C00000"/>
                </a:solidFill>
              </a:rPr>
              <a:t>c</a:t>
            </a:r>
            <a:r>
              <a:rPr lang="en" sz="1600" i="1" dirty="0">
                <a:solidFill>
                  <a:srgbClr val="C00000"/>
                </a:solidFill>
              </a:rPr>
              <a:t>hoose</a:t>
            </a:r>
            <a:r>
              <a:rPr lang="en" sz="1600" dirty="0"/>
              <a:t> a school based on a </a:t>
            </a:r>
            <a:r>
              <a:rPr lang="en" sz="1600" i="1" dirty="0">
                <a:solidFill>
                  <a:srgbClr val="C00000"/>
                </a:solidFill>
              </a:rPr>
              <a:t>feeling</a:t>
            </a:r>
            <a:endParaRPr lang="en-US" sz="1600" dirty="0">
              <a:solidFill>
                <a:srgbClr val="C00000"/>
              </a:solidFill>
            </a:endParaRPr>
          </a:p>
          <a:p>
            <a:pPr lvl="1"/>
            <a:r>
              <a:rPr lang="en" sz="1600" dirty="0"/>
              <a:t>Students will often </a:t>
            </a:r>
            <a:r>
              <a:rPr lang="en" sz="1600" i="1" dirty="0">
                <a:solidFill>
                  <a:srgbClr val="C00000"/>
                </a:solidFill>
              </a:rPr>
              <a:t>stay</a:t>
            </a:r>
            <a:r>
              <a:rPr lang="en" sz="1600" dirty="0"/>
              <a:t> at a school when they feel like they</a:t>
            </a:r>
            <a:r>
              <a:rPr lang="en" sz="1600" dirty="0">
                <a:solidFill>
                  <a:srgbClr val="C00000"/>
                </a:solidFill>
              </a:rPr>
              <a:t> </a:t>
            </a:r>
            <a:r>
              <a:rPr lang="en" sz="1600" i="1" dirty="0">
                <a:solidFill>
                  <a:srgbClr val="C00000"/>
                </a:solidFill>
              </a:rPr>
              <a:t>belong </a:t>
            </a:r>
            <a:r>
              <a:rPr lang="en" sz="1600" dirty="0"/>
              <a:t>and are </a:t>
            </a:r>
            <a:r>
              <a:rPr lang="en" sz="1600" i="1" dirty="0">
                <a:solidFill>
                  <a:srgbClr val="C00000"/>
                </a:solidFill>
              </a:rPr>
              <a:t>connected</a:t>
            </a:r>
            <a:endParaRPr lang="en" sz="1600" dirty="0">
              <a:solidFill>
                <a:srgbClr val="C00000"/>
              </a:solidFill>
            </a:endParaRPr>
          </a:p>
          <a:p>
            <a:pPr lvl="1"/>
            <a:r>
              <a:rPr lang="en" sz="1600" dirty="0"/>
              <a:t>Our job is to </a:t>
            </a:r>
            <a:r>
              <a:rPr lang="en" sz="1600" i="1" dirty="0">
                <a:solidFill>
                  <a:srgbClr val="C00000"/>
                </a:solidFill>
              </a:rPr>
              <a:t>come together</a:t>
            </a:r>
            <a:r>
              <a:rPr lang="en" sz="1600" dirty="0">
                <a:solidFill>
                  <a:srgbClr val="C00000"/>
                </a:solidFill>
              </a:rPr>
              <a:t> </a:t>
            </a:r>
            <a:r>
              <a:rPr lang="en" sz="1600" dirty="0"/>
              <a:t>to meet the needs of the students and foster belonging, </a:t>
            </a:r>
            <a:r>
              <a:rPr lang="en" sz="1600" i="1" dirty="0">
                <a:solidFill>
                  <a:srgbClr val="C00000"/>
                </a:solidFill>
              </a:rPr>
              <a:t>collectively</a:t>
            </a:r>
            <a:r>
              <a:rPr lang="en" sz="1600" i="1" dirty="0"/>
              <a:t> </a:t>
            </a:r>
          </a:p>
          <a:p>
            <a:pPr lvl="1"/>
            <a:endParaRPr lang="en-US" sz="1000" b="1" dirty="0">
              <a:solidFill>
                <a:schemeClr val="accent1"/>
              </a:solidFill>
            </a:endParaRPr>
          </a:p>
          <a:p>
            <a:pPr lvl="1"/>
            <a:endParaRPr lang="en-US" sz="1400" b="1" dirty="0"/>
          </a:p>
          <a:p>
            <a:pPr marL="457200" lvl="1" indent="0">
              <a:buNone/>
            </a:pPr>
            <a:endParaRPr lang="en-US" sz="1400" b="1" dirty="0"/>
          </a:p>
          <a:p>
            <a:pPr marL="0" indent="0">
              <a:buNone/>
            </a:pPr>
            <a:endParaRPr lang="en-US" sz="2200" dirty="0"/>
          </a:p>
          <a:p>
            <a:pPr marL="457200" lvl="1" indent="0">
              <a:buNone/>
            </a:pPr>
            <a:endParaRPr lang="en-US" sz="1800" dirty="0"/>
          </a:p>
          <a:p>
            <a:pPr marL="457200" lvl="1" indent="0">
              <a:buNone/>
            </a:pPr>
            <a:endParaRPr lang="en-US" sz="1800" dirty="0"/>
          </a:p>
        </p:txBody>
      </p:sp>
      <p:sp>
        <p:nvSpPr>
          <p:cNvPr id="5" name="Date Placeholder 4"/>
          <p:cNvSpPr>
            <a:spLocks noGrp="1"/>
          </p:cNvSpPr>
          <p:nvPr>
            <p:ph type="dt" sz="half" idx="10"/>
          </p:nvPr>
        </p:nvSpPr>
        <p:spPr/>
        <p:txBody>
          <a:bodyPr/>
          <a:lstStyle/>
          <a:p>
            <a:r>
              <a:rPr lang="en-US" dirty="0"/>
              <a:t>May 10, 2023</a:t>
            </a:r>
          </a:p>
        </p:txBody>
      </p:sp>
      <p:sp>
        <p:nvSpPr>
          <p:cNvPr id="7" name="Footer Placeholder 6"/>
          <p:cNvSpPr>
            <a:spLocks noGrp="1"/>
          </p:cNvSpPr>
          <p:nvPr>
            <p:ph type="ftr" sz="quarter" idx="11"/>
          </p:nvPr>
        </p:nvSpPr>
        <p:spPr/>
        <p:txBody>
          <a:bodyPr/>
          <a:lstStyle/>
          <a:p>
            <a:r>
              <a:rPr lang="en-US"/>
              <a:t>Student Affairs Presentation Overview</a:t>
            </a:r>
          </a:p>
        </p:txBody>
      </p:sp>
      <p:sp>
        <p:nvSpPr>
          <p:cNvPr id="6" name="Slide Number Placeholder 5"/>
          <p:cNvSpPr>
            <a:spLocks noGrp="1"/>
          </p:cNvSpPr>
          <p:nvPr>
            <p:ph type="sldNum" sz="quarter" idx="12"/>
          </p:nvPr>
        </p:nvSpPr>
        <p:spPr/>
        <p:txBody>
          <a:bodyPr/>
          <a:lstStyle/>
          <a:p>
            <a:fld id="{E6B644BC-C200-9D48-AB99-A2BA62D977F2}" type="slidenum">
              <a:rPr lang="en-US" smtClean="0"/>
              <a:t>2</a:t>
            </a:fld>
            <a:endParaRPr lang="en-US"/>
          </a:p>
        </p:txBody>
      </p:sp>
    </p:spTree>
    <p:extLst>
      <p:ext uri="{BB962C8B-B14F-4D97-AF65-F5344CB8AC3E}">
        <p14:creationId xmlns:p14="http://schemas.microsoft.com/office/powerpoint/2010/main" val="122022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duotone>
              <a:schemeClr val="accent3">
                <a:shade val="45000"/>
                <a:satMod val="135000"/>
              </a:schemeClr>
              <a:prstClr val="white"/>
            </a:duotone>
            <a:extLst>
              <a:ext uri="{BEBA8EAE-BF5A-486C-A8C5-ECC9F3942E4B}">
                <a14:imgProps xmlns:a14="http://schemas.microsoft.com/office/drawing/2010/main">
                  <a14:imgLayer r:embed="rId4">
                    <a14:imgEffect>
                      <a14:sharpenSoften amount="18000"/>
                    </a14:imgEffect>
                    <a14:imgEffect>
                      <a14:colorTemperature colorTemp="9088"/>
                    </a14:imgEffect>
                    <a14:imgEffect>
                      <a14:saturation sat="171000"/>
                    </a14:imgEffect>
                    <a14:imgEffect>
                      <a14:brightnessContrast bright="15000" contrast="8000"/>
                    </a14:imgEffect>
                  </a14:imgLayer>
                </a14:imgProps>
              </a:ext>
            </a:extLst>
          </a:blip>
          <a:srcRect/>
          <a:stretch>
            <a:fillRect l="-2000" t="-32000" r="-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36726"/>
            <a:ext cx="10515600" cy="2852737"/>
          </a:xfrm>
        </p:spPr>
        <p:txBody>
          <a:bodyPr/>
          <a:lstStyle/>
          <a:p>
            <a:r>
              <a:rPr lang="en-US" dirty="0">
                <a:solidFill>
                  <a:srgbClr val="C00000"/>
                </a:solidFill>
              </a:rPr>
              <a:t>Reflections</a:t>
            </a:r>
          </a:p>
        </p:txBody>
      </p:sp>
      <p:sp>
        <p:nvSpPr>
          <p:cNvPr id="3" name="Text Placeholder 2"/>
          <p:cNvSpPr>
            <a:spLocks noGrp="1"/>
          </p:cNvSpPr>
          <p:nvPr>
            <p:ph type="body" idx="1"/>
          </p:nvPr>
        </p:nvSpPr>
        <p:spPr/>
        <p:txBody>
          <a:bodyPr/>
          <a:lstStyle/>
          <a:p>
            <a:r>
              <a:rPr lang="en-US" b="1" dirty="0">
                <a:solidFill>
                  <a:schemeClr val="tx1"/>
                </a:solidFill>
              </a:rPr>
              <a:t>Budget Planning </a:t>
            </a:r>
          </a:p>
        </p:txBody>
      </p:sp>
      <p:sp>
        <p:nvSpPr>
          <p:cNvPr id="4" name="Date Placeholder 3"/>
          <p:cNvSpPr>
            <a:spLocks noGrp="1"/>
          </p:cNvSpPr>
          <p:nvPr>
            <p:ph type="dt" sz="half" idx="10"/>
          </p:nvPr>
        </p:nvSpPr>
        <p:spPr/>
        <p:txBody>
          <a:bodyPr/>
          <a:lstStyle/>
          <a:p>
            <a:r>
              <a:rPr lang="en-US" dirty="0"/>
              <a:t>May 10, 2023</a:t>
            </a:r>
          </a:p>
        </p:txBody>
      </p:sp>
      <p:sp>
        <p:nvSpPr>
          <p:cNvPr id="5" name="Slide Number Placeholder 4"/>
          <p:cNvSpPr>
            <a:spLocks noGrp="1"/>
          </p:cNvSpPr>
          <p:nvPr>
            <p:ph type="sldNum" sz="quarter" idx="12"/>
          </p:nvPr>
        </p:nvSpPr>
        <p:spPr/>
        <p:txBody>
          <a:bodyPr/>
          <a:lstStyle/>
          <a:p>
            <a:fld id="{E6B644BC-C200-9D48-AB99-A2BA62D977F2}" type="slidenum">
              <a:rPr lang="en-US" smtClean="0"/>
              <a:t>3</a:t>
            </a:fld>
            <a:endParaRPr lang="en-US"/>
          </a:p>
        </p:txBody>
      </p:sp>
    </p:spTree>
    <p:extLst>
      <p:ext uri="{BB962C8B-B14F-4D97-AF65-F5344CB8AC3E}">
        <p14:creationId xmlns:p14="http://schemas.microsoft.com/office/powerpoint/2010/main" val="152876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FY23 Notable Reflections</a:t>
            </a:r>
            <a:endParaRPr lang="en-US" dirty="0">
              <a:solidFill>
                <a:srgbClr val="C00000"/>
              </a:solidFill>
            </a:endParaRPr>
          </a:p>
        </p:txBody>
      </p:sp>
      <p:sp>
        <p:nvSpPr>
          <p:cNvPr id="3" name="Content Placeholder 2"/>
          <p:cNvSpPr>
            <a:spLocks noGrp="1"/>
          </p:cNvSpPr>
          <p:nvPr>
            <p:ph sz="half" idx="1"/>
          </p:nvPr>
        </p:nvSpPr>
        <p:spPr>
          <a:xfrm>
            <a:off x="838200" y="1475874"/>
            <a:ext cx="5895474" cy="4701089"/>
          </a:xfrm>
        </p:spPr>
        <p:txBody>
          <a:bodyPr>
            <a:normAutofit/>
          </a:bodyPr>
          <a:lstStyle/>
          <a:p>
            <a:r>
              <a:rPr lang="en-US" sz="2000" b="1" dirty="0"/>
              <a:t>Student Engagement </a:t>
            </a:r>
          </a:p>
          <a:p>
            <a:pPr lvl="1"/>
            <a:r>
              <a:rPr lang="en-US" sz="1800" dirty="0"/>
              <a:t>Restructuring Career Services </a:t>
            </a:r>
          </a:p>
          <a:p>
            <a:pPr lvl="1"/>
            <a:r>
              <a:rPr lang="en-US" sz="1800" dirty="0"/>
              <a:t>Development of Family Programs</a:t>
            </a:r>
          </a:p>
          <a:p>
            <a:pPr lvl="1"/>
            <a:r>
              <a:rPr lang="en-US" sz="1800" dirty="0"/>
              <a:t>Addition of Aspire Program &amp; Grant ($90k)</a:t>
            </a:r>
          </a:p>
          <a:p>
            <a:pPr lvl="1"/>
            <a:r>
              <a:rPr lang="en-US" sz="1800" dirty="0"/>
              <a:t>Reduced Housing Occupancy </a:t>
            </a:r>
          </a:p>
          <a:p>
            <a:r>
              <a:rPr lang="en-US" sz="2000" b="1" dirty="0"/>
              <a:t>Student Equity, Belonging, and Voice</a:t>
            </a:r>
          </a:p>
          <a:p>
            <a:pPr lvl="1"/>
            <a:r>
              <a:rPr lang="en-US" sz="1800" dirty="0"/>
              <a:t>Naming of the JLR Multicultural Center</a:t>
            </a:r>
          </a:p>
          <a:p>
            <a:pPr lvl="1"/>
            <a:r>
              <a:rPr lang="en-US" sz="1800" dirty="0"/>
              <a:t>Staff Increase in JLR Multicultural Center &amp; Pride Center</a:t>
            </a:r>
          </a:p>
          <a:p>
            <a:pPr lvl="1"/>
            <a:r>
              <a:rPr lang="en-US" sz="1800" dirty="0"/>
              <a:t>Teaching English in Emergencies Grant ($63k)</a:t>
            </a:r>
          </a:p>
          <a:p>
            <a:pPr lvl="1"/>
            <a:r>
              <a:rPr lang="en-US" sz="1800" dirty="0"/>
              <a:t>Fundraising Campaign for Veterans Reflective Space</a:t>
            </a:r>
          </a:p>
          <a:p>
            <a:pPr lvl="1"/>
            <a:endParaRPr lang="en-US" sz="1800" dirty="0"/>
          </a:p>
          <a:p>
            <a:pPr lvl="1"/>
            <a:endParaRPr lang="en-US" sz="2000" dirty="0"/>
          </a:p>
          <a:p>
            <a:pPr marL="457200" lvl="1" indent="0">
              <a:buNone/>
            </a:pPr>
            <a:endParaRPr lang="en-US" sz="1600" dirty="0"/>
          </a:p>
          <a:p>
            <a:pPr lvl="1"/>
            <a:endParaRPr lang="en-US" sz="2000" dirty="0"/>
          </a:p>
        </p:txBody>
      </p:sp>
      <p:sp>
        <p:nvSpPr>
          <p:cNvPr id="4" name="Content Placeholder 3"/>
          <p:cNvSpPr>
            <a:spLocks noGrp="1"/>
          </p:cNvSpPr>
          <p:nvPr>
            <p:ph sz="half" idx="2"/>
          </p:nvPr>
        </p:nvSpPr>
        <p:spPr>
          <a:xfrm>
            <a:off x="6513095" y="1475874"/>
            <a:ext cx="5482390" cy="4701089"/>
          </a:xfrm>
        </p:spPr>
        <p:txBody>
          <a:bodyPr>
            <a:normAutofit/>
          </a:bodyPr>
          <a:lstStyle/>
          <a:p>
            <a:r>
              <a:rPr lang="en-US" sz="2000" b="1" dirty="0"/>
              <a:t>Student Life </a:t>
            </a:r>
          </a:p>
          <a:p>
            <a:pPr lvl="1"/>
            <a:r>
              <a:rPr lang="en-US" sz="1800" dirty="0"/>
              <a:t>Staff Increase – Student Accommodations &amp; Support Services &amp; Catalyst</a:t>
            </a:r>
          </a:p>
          <a:p>
            <a:pPr lvl="1"/>
            <a:r>
              <a:rPr lang="en-US" sz="1800" dirty="0"/>
              <a:t>Passport Program </a:t>
            </a:r>
          </a:p>
          <a:p>
            <a:pPr lvl="1"/>
            <a:r>
              <a:rPr lang="en-US" sz="1800" dirty="0"/>
              <a:t>Students in Recovery &amp; Great Plays Grants  ($70k) </a:t>
            </a:r>
          </a:p>
          <a:p>
            <a:pPr lvl="1"/>
            <a:r>
              <a:rPr lang="en-US" sz="1800" dirty="0"/>
              <a:t>Adaptable Dispute Resolution</a:t>
            </a:r>
          </a:p>
          <a:p>
            <a:r>
              <a:rPr lang="en-US" sz="2000" b="1" dirty="0"/>
              <a:t>Student Affairs Challenges </a:t>
            </a:r>
          </a:p>
          <a:p>
            <a:pPr lvl="1"/>
            <a:r>
              <a:rPr lang="en-US" sz="1800" dirty="0"/>
              <a:t>Division is predominately supported by non-state funds and enrollment has had a significant impact on funding levels. While we have maintained staffing lines, operation dollars have been significantly reduced. </a:t>
            </a:r>
          </a:p>
          <a:p>
            <a:pPr lvl="1"/>
            <a:r>
              <a:rPr lang="en-US" sz="1800" dirty="0"/>
              <a:t>Global Services Support</a:t>
            </a:r>
          </a:p>
          <a:p>
            <a:pPr lvl="1"/>
            <a:r>
              <a:rPr lang="en-US" sz="1800" dirty="0"/>
              <a:t>Aspire Support </a:t>
            </a:r>
          </a:p>
          <a:p>
            <a:pPr marL="0" indent="0">
              <a:buNone/>
            </a:pPr>
            <a:endParaRPr lang="en-US" sz="2000" b="1" dirty="0"/>
          </a:p>
        </p:txBody>
      </p:sp>
      <p:sp>
        <p:nvSpPr>
          <p:cNvPr id="5" name="Date Placeholder 4"/>
          <p:cNvSpPr>
            <a:spLocks noGrp="1"/>
          </p:cNvSpPr>
          <p:nvPr>
            <p:ph type="dt" sz="half" idx="10"/>
          </p:nvPr>
        </p:nvSpPr>
        <p:spPr/>
        <p:txBody>
          <a:bodyPr/>
          <a:lstStyle/>
          <a:p>
            <a:r>
              <a:rPr lang="en-US" dirty="0"/>
              <a:t>May 10, 2023</a:t>
            </a:r>
          </a:p>
        </p:txBody>
      </p:sp>
      <p:sp>
        <p:nvSpPr>
          <p:cNvPr id="7" name="Footer Placeholder 6"/>
          <p:cNvSpPr>
            <a:spLocks noGrp="1"/>
          </p:cNvSpPr>
          <p:nvPr>
            <p:ph type="ftr" sz="quarter" idx="11"/>
          </p:nvPr>
        </p:nvSpPr>
        <p:spPr/>
        <p:txBody>
          <a:bodyPr/>
          <a:lstStyle/>
          <a:p>
            <a:r>
              <a:rPr lang="en-US" dirty="0"/>
              <a:t>Budget Planning Reflections/Student Affairs </a:t>
            </a:r>
          </a:p>
        </p:txBody>
      </p:sp>
      <p:sp>
        <p:nvSpPr>
          <p:cNvPr id="6" name="Slide Number Placeholder 5"/>
          <p:cNvSpPr>
            <a:spLocks noGrp="1"/>
          </p:cNvSpPr>
          <p:nvPr>
            <p:ph type="sldNum" sz="quarter" idx="12"/>
          </p:nvPr>
        </p:nvSpPr>
        <p:spPr/>
        <p:txBody>
          <a:bodyPr/>
          <a:lstStyle/>
          <a:p>
            <a:fld id="{E6B644BC-C200-9D48-AB99-A2BA62D977F2}" type="slidenum">
              <a:rPr lang="en-US" smtClean="0"/>
              <a:t>4</a:t>
            </a:fld>
            <a:endParaRPr lang="en-US"/>
          </a:p>
        </p:txBody>
      </p:sp>
    </p:spTree>
    <p:extLst>
      <p:ext uri="{BB962C8B-B14F-4D97-AF65-F5344CB8AC3E}">
        <p14:creationId xmlns:p14="http://schemas.microsoft.com/office/powerpoint/2010/main" val="20177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extLst>
              <a:ext uri="{BEBA8EAE-BF5A-486C-A8C5-ECC9F3942E4B}">
                <a14:imgProps xmlns:a14="http://schemas.microsoft.com/office/drawing/2010/main">
                  <a14:imgLayer r:embed="rId4">
                    <a14:imgEffect>
                      <a14:saturation sat="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FY24</a:t>
            </a:r>
            <a:r>
              <a:rPr lang="en-US" dirty="0">
                <a:solidFill>
                  <a:schemeClr val="bg1"/>
                </a:solidFill>
              </a:rPr>
              <a:t> </a:t>
            </a:r>
          </a:p>
        </p:txBody>
      </p:sp>
      <p:sp>
        <p:nvSpPr>
          <p:cNvPr id="3" name="Text Placeholder 2"/>
          <p:cNvSpPr>
            <a:spLocks noGrp="1"/>
          </p:cNvSpPr>
          <p:nvPr>
            <p:ph type="body" idx="1"/>
          </p:nvPr>
        </p:nvSpPr>
        <p:spPr/>
        <p:txBody>
          <a:bodyPr/>
          <a:lstStyle/>
          <a:p>
            <a:r>
              <a:rPr lang="en-US" b="1" dirty="0">
                <a:solidFill>
                  <a:schemeClr val="tx1"/>
                </a:solidFill>
              </a:rPr>
              <a:t>State Funding</a:t>
            </a:r>
          </a:p>
        </p:txBody>
      </p:sp>
      <p:sp>
        <p:nvSpPr>
          <p:cNvPr id="4" name="Date Placeholder 3"/>
          <p:cNvSpPr>
            <a:spLocks noGrp="1"/>
          </p:cNvSpPr>
          <p:nvPr>
            <p:ph type="dt" sz="half" idx="10"/>
          </p:nvPr>
        </p:nvSpPr>
        <p:spPr/>
        <p:txBody>
          <a:bodyPr/>
          <a:lstStyle/>
          <a:p>
            <a:r>
              <a:rPr lang="en-US" dirty="0"/>
              <a:t>May 10, 2023</a:t>
            </a:r>
          </a:p>
        </p:txBody>
      </p:sp>
      <p:sp>
        <p:nvSpPr>
          <p:cNvPr id="5" name="Slide Number Placeholder 4"/>
          <p:cNvSpPr>
            <a:spLocks noGrp="1"/>
          </p:cNvSpPr>
          <p:nvPr>
            <p:ph type="sldNum" sz="quarter" idx="12"/>
          </p:nvPr>
        </p:nvSpPr>
        <p:spPr/>
        <p:txBody>
          <a:bodyPr/>
          <a:lstStyle/>
          <a:p>
            <a:fld id="{E6B644BC-C200-9D48-AB99-A2BA62D977F2}" type="slidenum">
              <a:rPr lang="en-US" smtClean="0"/>
              <a:t>5</a:t>
            </a:fld>
            <a:endParaRPr lang="en-US"/>
          </a:p>
        </p:txBody>
      </p:sp>
    </p:spTree>
    <p:extLst>
      <p:ext uri="{BB962C8B-B14F-4D97-AF65-F5344CB8AC3E}">
        <p14:creationId xmlns:p14="http://schemas.microsoft.com/office/powerpoint/2010/main" val="137404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Student Affairs</a:t>
            </a:r>
          </a:p>
        </p:txBody>
      </p:sp>
      <p:sp>
        <p:nvSpPr>
          <p:cNvPr id="5" name="Content Placeholder 4"/>
          <p:cNvSpPr>
            <a:spLocks noGrp="1"/>
          </p:cNvSpPr>
          <p:nvPr>
            <p:ph idx="1"/>
          </p:nvPr>
        </p:nvSpPr>
        <p:spPr/>
        <p:txBody>
          <a:bodyPr/>
          <a:lstStyle/>
          <a:p>
            <a:pPr marL="0" indent="0">
              <a:buNone/>
            </a:pPr>
            <a:r>
              <a:rPr lang="en-US" b="1" dirty="0"/>
              <a:t>Index 1 State &amp; Tuition (partial funding)</a:t>
            </a:r>
            <a:endParaRPr lang="en-US" dirty="0"/>
          </a:p>
          <a:p>
            <a:r>
              <a:rPr lang="en-US" sz="2000" dirty="0"/>
              <a:t>Continued reliance on self support</a:t>
            </a:r>
          </a:p>
          <a:p>
            <a:r>
              <a:rPr lang="en-US" sz="2000" dirty="0"/>
              <a:t>S&amp;A  capacity limitations</a:t>
            </a:r>
          </a:p>
          <a:p>
            <a:r>
              <a:rPr lang="en-US" sz="2000" dirty="0"/>
              <a:t>Fee tolerance threshold/competitive market positioning</a:t>
            </a:r>
          </a:p>
          <a:p>
            <a:r>
              <a:rPr lang="en-US" sz="2000" dirty="0"/>
              <a:t>Fund spending alignment </a:t>
            </a:r>
          </a:p>
        </p:txBody>
      </p:sp>
      <p:sp>
        <p:nvSpPr>
          <p:cNvPr id="9" name="Date Placeholder 8"/>
          <p:cNvSpPr>
            <a:spLocks noGrp="1"/>
          </p:cNvSpPr>
          <p:nvPr>
            <p:ph type="dt" sz="half" idx="10"/>
          </p:nvPr>
        </p:nvSpPr>
        <p:spPr/>
        <p:txBody>
          <a:bodyPr/>
          <a:lstStyle/>
          <a:p>
            <a:r>
              <a:rPr lang="en-US" dirty="0"/>
              <a:t>May 10, 2023</a:t>
            </a:r>
          </a:p>
        </p:txBody>
      </p:sp>
      <p:sp>
        <p:nvSpPr>
          <p:cNvPr id="11" name="Footer Placeholder 10"/>
          <p:cNvSpPr>
            <a:spLocks noGrp="1"/>
          </p:cNvSpPr>
          <p:nvPr>
            <p:ph type="ftr" sz="quarter" idx="11"/>
          </p:nvPr>
        </p:nvSpPr>
        <p:spPr/>
        <p:txBody>
          <a:bodyPr/>
          <a:lstStyle/>
          <a:p>
            <a:r>
              <a:rPr lang="en-US" dirty="0"/>
              <a:t>State Funding/Student Affairs</a:t>
            </a:r>
          </a:p>
        </p:txBody>
      </p:sp>
      <p:sp>
        <p:nvSpPr>
          <p:cNvPr id="10" name="Slide Number Placeholder 9"/>
          <p:cNvSpPr>
            <a:spLocks noGrp="1"/>
          </p:cNvSpPr>
          <p:nvPr>
            <p:ph type="sldNum" sz="quarter" idx="12"/>
          </p:nvPr>
        </p:nvSpPr>
        <p:spPr/>
        <p:txBody>
          <a:bodyPr/>
          <a:lstStyle/>
          <a:p>
            <a:fld id="{E6B644BC-C200-9D48-AB99-A2BA62D977F2}" type="slidenum">
              <a:rPr lang="en-US" smtClean="0"/>
              <a:t>6</a:t>
            </a:fld>
            <a:endParaRPr lang="en-US"/>
          </a:p>
        </p:txBody>
      </p:sp>
      <p:graphicFrame>
        <p:nvGraphicFramePr>
          <p:cNvPr id="7" name="Chart 6"/>
          <p:cNvGraphicFramePr/>
          <p:nvPr>
            <p:extLst>
              <p:ext uri="{D42A27DB-BD31-4B8C-83A1-F6EECF244321}">
                <p14:modId xmlns:p14="http://schemas.microsoft.com/office/powerpoint/2010/main" val="1773217823"/>
              </p:ext>
            </p:extLst>
          </p:nvPr>
        </p:nvGraphicFramePr>
        <p:xfrm>
          <a:off x="7451501" y="1105628"/>
          <a:ext cx="3902299" cy="37106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255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Student Affairs- Index 1 (State &amp; Tuition)</a:t>
            </a:r>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1660218518"/>
              </p:ext>
            </p:extLst>
          </p:nvPr>
        </p:nvGraphicFramePr>
        <p:xfrm>
          <a:off x="1113991" y="1699397"/>
          <a:ext cx="9698387" cy="2840519"/>
        </p:xfrm>
        <a:graphic>
          <a:graphicData uri="http://schemas.openxmlformats.org/drawingml/2006/table">
            <a:tbl>
              <a:tblPr firstRow="1" bandRow="1">
                <a:tableStyleId>{5C22544A-7EE6-4342-B048-85BDC9FD1C3A}</a:tableStyleId>
              </a:tblPr>
              <a:tblGrid>
                <a:gridCol w="2490072">
                  <a:extLst>
                    <a:ext uri="{9D8B030D-6E8A-4147-A177-3AD203B41FA5}">
                      <a16:colId xmlns:a16="http://schemas.microsoft.com/office/drawing/2014/main" val="20000"/>
                    </a:ext>
                  </a:extLst>
                </a:gridCol>
                <a:gridCol w="2288906">
                  <a:extLst>
                    <a:ext uri="{9D8B030D-6E8A-4147-A177-3AD203B41FA5}">
                      <a16:colId xmlns:a16="http://schemas.microsoft.com/office/drawing/2014/main" val="20001"/>
                    </a:ext>
                  </a:extLst>
                </a:gridCol>
                <a:gridCol w="2174241">
                  <a:extLst>
                    <a:ext uri="{9D8B030D-6E8A-4147-A177-3AD203B41FA5}">
                      <a16:colId xmlns:a16="http://schemas.microsoft.com/office/drawing/2014/main" val="20002"/>
                    </a:ext>
                  </a:extLst>
                </a:gridCol>
                <a:gridCol w="2745168">
                  <a:extLst>
                    <a:ext uri="{9D8B030D-6E8A-4147-A177-3AD203B41FA5}">
                      <a16:colId xmlns:a16="http://schemas.microsoft.com/office/drawing/2014/main" val="20003"/>
                    </a:ext>
                  </a:extLst>
                </a:gridCol>
              </a:tblGrid>
              <a:tr h="774889">
                <a:tc>
                  <a:txBody>
                    <a:bodyPr/>
                    <a:lstStyle/>
                    <a:p>
                      <a:endParaRPr lang="en-US" dirty="0"/>
                    </a:p>
                  </a:txBody>
                  <a:tcPr/>
                </a:tc>
                <a:tc>
                  <a:txBody>
                    <a:bodyPr/>
                    <a:lstStyle/>
                    <a:p>
                      <a:pPr algn="ctr"/>
                      <a:r>
                        <a:rPr lang="en-US" dirty="0"/>
                        <a:t>FY22</a:t>
                      </a:r>
                    </a:p>
                  </a:txBody>
                  <a:tcPr/>
                </a:tc>
                <a:tc>
                  <a:txBody>
                    <a:bodyPr/>
                    <a:lstStyle/>
                    <a:p>
                      <a:pPr algn="ctr"/>
                      <a:r>
                        <a:rPr lang="en-US" dirty="0"/>
                        <a:t>FY23</a:t>
                      </a:r>
                    </a:p>
                  </a:txBody>
                  <a:tcPr/>
                </a:tc>
                <a:tc>
                  <a:txBody>
                    <a:bodyPr/>
                    <a:lstStyle/>
                    <a:p>
                      <a:pPr algn="ctr"/>
                      <a:r>
                        <a:rPr lang="en-US" dirty="0"/>
                        <a:t>FY24 (Planned)</a:t>
                      </a:r>
                    </a:p>
                  </a:txBody>
                  <a:tcPr/>
                </a:tc>
                <a:extLst>
                  <a:ext uri="{0D108BD9-81ED-4DB2-BD59-A6C34878D82A}">
                    <a16:rowId xmlns:a16="http://schemas.microsoft.com/office/drawing/2014/main" val="10000"/>
                  </a:ext>
                </a:extLst>
              </a:tr>
              <a:tr h="677784">
                <a:tc>
                  <a:txBody>
                    <a:bodyPr/>
                    <a:lstStyle/>
                    <a:p>
                      <a:r>
                        <a:rPr lang="en-US" dirty="0"/>
                        <a:t>Personnel</a:t>
                      </a:r>
                    </a:p>
                  </a:txBody>
                  <a:tcPr/>
                </a:tc>
                <a:tc>
                  <a:txBody>
                    <a:bodyPr/>
                    <a:lstStyle/>
                    <a:p>
                      <a:pPr algn="l" fontAlgn="b"/>
                      <a:r>
                        <a:rPr lang="en-US" sz="1800" b="0" i="0" u="none" strike="noStrike" dirty="0">
                          <a:solidFill>
                            <a:srgbClr val="000000"/>
                          </a:solidFill>
                          <a:effectLst/>
                          <a:latin typeface="Calibri" panose="020F0502020204030204" pitchFamily="34" charset="0"/>
                        </a:rPr>
                        <a:t>   1,977,897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2,025,882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3,212,936 </a:t>
                      </a:r>
                    </a:p>
                  </a:txBody>
                  <a:tcPr marL="7620" marR="7620" marT="7620" marB="0" anchor="b"/>
                </a:tc>
                <a:extLst>
                  <a:ext uri="{0D108BD9-81ED-4DB2-BD59-A6C34878D82A}">
                    <a16:rowId xmlns:a16="http://schemas.microsoft.com/office/drawing/2014/main" val="10001"/>
                  </a:ext>
                </a:extLst>
              </a:tr>
              <a:tr h="693923">
                <a:tc>
                  <a:txBody>
                    <a:bodyPr/>
                    <a:lstStyle/>
                    <a:p>
                      <a:r>
                        <a:rPr lang="en-US" dirty="0"/>
                        <a:t>Operations </a:t>
                      </a:r>
                    </a:p>
                  </a:txBody>
                  <a:tcPr/>
                </a:tc>
                <a:tc>
                  <a:txBody>
                    <a:bodyPr/>
                    <a:lstStyle/>
                    <a:p>
                      <a:pPr algn="l" fontAlgn="b"/>
                      <a:r>
                        <a:rPr lang="en-US" sz="1800" b="0" i="0" u="none" strike="noStrike" dirty="0">
                          <a:solidFill>
                            <a:srgbClr val="000000"/>
                          </a:solidFill>
                          <a:effectLst/>
                          <a:latin typeface="Calibri" panose="020F0502020204030204" pitchFamily="34" charset="0"/>
                        </a:rPr>
                        <a:t>      315,993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348,141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239,574 </a:t>
                      </a:r>
                    </a:p>
                  </a:txBody>
                  <a:tcPr marL="7620" marR="7620" marT="7620" marB="0" anchor="b"/>
                </a:tc>
                <a:extLst>
                  <a:ext uri="{0D108BD9-81ED-4DB2-BD59-A6C34878D82A}">
                    <a16:rowId xmlns:a16="http://schemas.microsoft.com/office/drawing/2014/main" val="10003"/>
                  </a:ext>
                </a:extLst>
              </a:tr>
              <a:tr h="693923">
                <a:tc>
                  <a:txBody>
                    <a:bodyPr/>
                    <a:lstStyle/>
                    <a:p>
                      <a:r>
                        <a:rPr lang="en-US" dirty="0"/>
                        <a:t>TOTAL </a:t>
                      </a:r>
                    </a:p>
                  </a:txBody>
                  <a:tcPr/>
                </a:tc>
                <a:tc>
                  <a:txBody>
                    <a:bodyPr/>
                    <a:lstStyle/>
                    <a:p>
                      <a:pPr algn="l" fontAlgn="b"/>
                      <a:r>
                        <a:rPr lang="en-US" sz="1800" b="0" i="0" u="none" strike="noStrike">
                          <a:solidFill>
                            <a:srgbClr val="000000"/>
                          </a:solidFill>
                          <a:effectLst/>
                          <a:latin typeface="Calibri" panose="020F0502020204030204" pitchFamily="34" charset="0"/>
                        </a:rPr>
                        <a:t>  2,293,890 </a:t>
                      </a:r>
                    </a:p>
                  </a:txBody>
                  <a:tcPr marL="7620" marR="7620" marT="7620" marB="0" anchor="b"/>
                </a:tc>
                <a:tc>
                  <a:txBody>
                    <a:bodyPr/>
                    <a:lstStyle/>
                    <a:p>
                      <a:pPr algn="l" fontAlgn="b"/>
                      <a:r>
                        <a:rPr lang="en-US" sz="1800" b="0" i="0" u="none" strike="noStrike">
                          <a:solidFill>
                            <a:srgbClr val="000000"/>
                          </a:solidFill>
                          <a:effectLst/>
                          <a:latin typeface="Calibri" panose="020F0502020204030204" pitchFamily="34" charset="0"/>
                        </a:rPr>
                        <a:t>  2,374,023 </a:t>
                      </a:r>
                    </a:p>
                  </a:txBody>
                  <a:tcPr marL="7620" marR="7620" marT="7620" marB="0" anchor="b"/>
                </a:tc>
                <a:tc>
                  <a:txBody>
                    <a:bodyPr/>
                    <a:lstStyle/>
                    <a:p>
                      <a:pPr algn="l" fontAlgn="b"/>
                      <a:r>
                        <a:rPr lang="en-US" sz="1800" b="0" i="0" u="none" strike="noStrike" dirty="0">
                          <a:solidFill>
                            <a:srgbClr val="000000"/>
                          </a:solidFill>
                          <a:effectLst/>
                          <a:latin typeface="Calibri" panose="020F0502020204030204" pitchFamily="34" charset="0"/>
                        </a:rPr>
                        <a:t>            3,452,510 </a:t>
                      </a:r>
                    </a:p>
                  </a:txBody>
                  <a:tcPr marL="7620" marR="7620" marT="7620" marB="0" anchor="b"/>
                </a:tc>
                <a:extLst>
                  <a:ext uri="{0D108BD9-81ED-4DB2-BD59-A6C34878D82A}">
                    <a16:rowId xmlns:a16="http://schemas.microsoft.com/office/drawing/2014/main" val="1068507724"/>
                  </a:ext>
                </a:extLst>
              </a:tr>
            </a:tbl>
          </a:graphicData>
        </a:graphic>
      </p:graphicFrame>
      <p:sp>
        <p:nvSpPr>
          <p:cNvPr id="9" name="Date Placeholder 8"/>
          <p:cNvSpPr>
            <a:spLocks noGrp="1"/>
          </p:cNvSpPr>
          <p:nvPr>
            <p:ph type="dt" sz="half" idx="10"/>
          </p:nvPr>
        </p:nvSpPr>
        <p:spPr/>
        <p:txBody>
          <a:bodyPr/>
          <a:lstStyle/>
          <a:p>
            <a:r>
              <a:rPr lang="en-US" dirty="0"/>
              <a:t>May 10, 2023</a:t>
            </a:r>
          </a:p>
        </p:txBody>
      </p:sp>
      <p:sp>
        <p:nvSpPr>
          <p:cNvPr id="11" name="Footer Placeholder 10"/>
          <p:cNvSpPr>
            <a:spLocks noGrp="1"/>
          </p:cNvSpPr>
          <p:nvPr>
            <p:ph type="ftr" sz="quarter" idx="11"/>
          </p:nvPr>
        </p:nvSpPr>
        <p:spPr/>
        <p:txBody>
          <a:bodyPr/>
          <a:lstStyle/>
          <a:p>
            <a:r>
              <a:rPr lang="en-US" dirty="0"/>
              <a:t>State Funding /Student Affairs</a:t>
            </a:r>
          </a:p>
        </p:txBody>
      </p:sp>
      <p:sp>
        <p:nvSpPr>
          <p:cNvPr id="10" name="Slide Number Placeholder 9"/>
          <p:cNvSpPr>
            <a:spLocks noGrp="1"/>
          </p:cNvSpPr>
          <p:nvPr>
            <p:ph type="sldNum" sz="quarter" idx="12"/>
          </p:nvPr>
        </p:nvSpPr>
        <p:spPr/>
        <p:txBody>
          <a:bodyPr/>
          <a:lstStyle/>
          <a:p>
            <a:fld id="{E6B644BC-C200-9D48-AB99-A2BA62D977F2}" type="slidenum">
              <a:rPr lang="en-US" smtClean="0"/>
              <a:t>7</a:t>
            </a:fld>
            <a:endParaRPr lang="en-US"/>
          </a:p>
        </p:txBody>
      </p:sp>
      <p:sp>
        <p:nvSpPr>
          <p:cNvPr id="2" name="TextBox 1"/>
          <p:cNvSpPr txBox="1"/>
          <p:nvPr/>
        </p:nvSpPr>
        <p:spPr>
          <a:xfrm>
            <a:off x="838200" y="4194404"/>
            <a:ext cx="5257800" cy="1261884"/>
          </a:xfrm>
          <a:prstGeom prst="rect">
            <a:avLst/>
          </a:prstGeom>
          <a:noFill/>
        </p:spPr>
        <p:txBody>
          <a:bodyPr wrap="square" rtlCol="0">
            <a:spAutoFit/>
          </a:bodyPr>
          <a:lstStyle/>
          <a:p>
            <a:endParaRPr lang="en-US" sz="2000" b="1" dirty="0">
              <a:latin typeface="Mr Eaves Mod OT Reg" panose="020B0603060502020202" pitchFamily="34" charset="77"/>
            </a:endParaRPr>
          </a:p>
          <a:p>
            <a:r>
              <a:rPr lang="en-US" sz="2000" b="1" dirty="0">
                <a:latin typeface="Mr Eaves Mod OT Reg" panose="020B0603060502020202" pitchFamily="34" charset="77"/>
              </a:rPr>
              <a:t>Of Note</a:t>
            </a:r>
            <a:endParaRPr lang="en-US" b="1" dirty="0">
              <a:latin typeface="Mr Eaves Mod OT Reg" panose="020B0603060502020202" pitchFamily="34" charset="77"/>
            </a:endParaRPr>
          </a:p>
          <a:p>
            <a:pPr marL="285750" indent="-285750">
              <a:buFont typeface="Arial" panose="020B0604020202020204" pitchFamily="34" charset="0"/>
              <a:buChar char="•"/>
            </a:pPr>
            <a:r>
              <a:rPr lang="en-US" b="1" dirty="0">
                <a:latin typeface="Mr Eaves Mod OT Reg" panose="020B0603060502020202" pitchFamily="34" charset="77"/>
              </a:rPr>
              <a:t>Reduction Total FY19-FY22: $234,361 OR 10.22%  </a:t>
            </a:r>
          </a:p>
          <a:p>
            <a:endParaRPr lang="en-US" dirty="0"/>
          </a:p>
        </p:txBody>
      </p:sp>
    </p:spTree>
    <p:extLst>
      <p:ext uri="{BB962C8B-B14F-4D97-AF65-F5344CB8AC3E}">
        <p14:creationId xmlns:p14="http://schemas.microsoft.com/office/powerpoint/2010/main" val="20466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May 10, 2023</a:t>
            </a:r>
          </a:p>
        </p:txBody>
      </p:sp>
      <p:sp>
        <p:nvSpPr>
          <p:cNvPr id="6" name="Slide Number Placeholder 5"/>
          <p:cNvSpPr>
            <a:spLocks noGrp="1"/>
          </p:cNvSpPr>
          <p:nvPr>
            <p:ph type="sldNum" sz="quarter" idx="12"/>
          </p:nvPr>
        </p:nvSpPr>
        <p:spPr/>
        <p:txBody>
          <a:bodyPr/>
          <a:lstStyle/>
          <a:p>
            <a:fld id="{E6B644BC-C200-9D48-AB99-A2BA62D977F2}" type="slidenum">
              <a:rPr lang="en-US" smtClean="0"/>
              <a:t>8</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5384778"/>
              </p:ext>
            </p:extLst>
          </p:nvPr>
        </p:nvGraphicFramePr>
        <p:xfrm>
          <a:off x="850232" y="794921"/>
          <a:ext cx="10668000" cy="4867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682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duotone>
              <a:schemeClr val="accent3">
                <a:shade val="45000"/>
                <a:satMod val="135000"/>
              </a:schemeClr>
              <a:prstClr val="white"/>
            </a:duotone>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FY24</a:t>
            </a:r>
          </a:p>
        </p:txBody>
      </p:sp>
      <p:sp>
        <p:nvSpPr>
          <p:cNvPr id="3" name="Text Placeholder 2"/>
          <p:cNvSpPr>
            <a:spLocks noGrp="1"/>
          </p:cNvSpPr>
          <p:nvPr>
            <p:ph type="body" idx="1"/>
          </p:nvPr>
        </p:nvSpPr>
        <p:spPr/>
        <p:txBody>
          <a:bodyPr/>
          <a:lstStyle/>
          <a:p>
            <a:r>
              <a:rPr lang="en-US" b="1" dirty="0">
                <a:solidFill>
                  <a:schemeClr val="tx1"/>
                </a:solidFill>
              </a:rPr>
              <a:t>Self-Support</a:t>
            </a:r>
          </a:p>
        </p:txBody>
      </p:sp>
      <p:sp>
        <p:nvSpPr>
          <p:cNvPr id="4" name="Date Placeholder 3"/>
          <p:cNvSpPr>
            <a:spLocks noGrp="1"/>
          </p:cNvSpPr>
          <p:nvPr>
            <p:ph type="dt" sz="half" idx="10"/>
          </p:nvPr>
        </p:nvSpPr>
        <p:spPr/>
        <p:txBody>
          <a:bodyPr/>
          <a:lstStyle/>
          <a:p>
            <a:r>
              <a:rPr lang="en-US" dirty="0"/>
              <a:t>May 10, 2023</a:t>
            </a:r>
          </a:p>
        </p:txBody>
      </p:sp>
      <p:sp>
        <p:nvSpPr>
          <p:cNvPr id="5" name="Slide Number Placeholder 4"/>
          <p:cNvSpPr>
            <a:spLocks noGrp="1"/>
          </p:cNvSpPr>
          <p:nvPr>
            <p:ph type="sldNum" sz="quarter" idx="12"/>
          </p:nvPr>
        </p:nvSpPr>
        <p:spPr/>
        <p:txBody>
          <a:bodyPr/>
          <a:lstStyle/>
          <a:p>
            <a:fld id="{E6B644BC-C200-9D48-AB99-A2BA62D977F2}" type="slidenum">
              <a:rPr lang="en-US" smtClean="0"/>
              <a:t>9</a:t>
            </a:fld>
            <a:endParaRPr lang="en-US"/>
          </a:p>
        </p:txBody>
      </p:sp>
    </p:spTree>
    <p:extLst>
      <p:ext uri="{BB962C8B-B14F-4D97-AF65-F5344CB8AC3E}">
        <p14:creationId xmlns:p14="http://schemas.microsoft.com/office/powerpoint/2010/main" val="516592946"/>
      </p:ext>
    </p:extLst>
  </p:cSld>
  <p:clrMapOvr>
    <a:masterClrMapping/>
  </p:clrMapOvr>
</p:sld>
</file>

<file path=ppt/theme/theme1.xml><?xml version="1.0" encoding="utf-8"?>
<a:theme xmlns:a="http://schemas.openxmlformats.org/drawingml/2006/main" name="Office Theme">
  <a:themeElements>
    <a:clrScheme name="EWU Student Affairs">
      <a:dk1>
        <a:srgbClr val="000000"/>
      </a:dk1>
      <a:lt1>
        <a:srgbClr val="FEFFFF"/>
      </a:lt1>
      <a:dk2>
        <a:srgbClr val="626362"/>
      </a:dk2>
      <a:lt2>
        <a:srgbClr val="EAEAEA"/>
      </a:lt2>
      <a:accent1>
        <a:srgbClr val="AF1C32"/>
      </a:accent1>
      <a:accent2>
        <a:srgbClr val="ED7D31"/>
      </a:accent2>
      <a:accent3>
        <a:srgbClr val="A5A5A5"/>
      </a:accent3>
      <a:accent4>
        <a:srgbClr val="FFC000"/>
      </a:accent4>
      <a:accent5>
        <a:srgbClr val="5B9BD5"/>
      </a:accent5>
      <a:accent6>
        <a:srgbClr val="70AD47"/>
      </a:accent6>
      <a:hlink>
        <a:srgbClr val="0096FF"/>
      </a:hlink>
      <a:folHlink>
        <a:srgbClr val="B94D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6004</TotalTime>
  <Words>859</Words>
  <Application>Microsoft Office PowerPoint</Application>
  <PresentationFormat>Widescreen</PresentationFormat>
  <Paragraphs>202</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Mr Eaves Mod OT Book</vt:lpstr>
      <vt:lpstr>Mr Eaves Mod OT Reg</vt:lpstr>
      <vt:lpstr>Museo 300</vt:lpstr>
      <vt:lpstr>Museo 500</vt:lpstr>
      <vt:lpstr>Office Theme</vt:lpstr>
      <vt:lpstr>Student Affairs Budget Hearing</vt:lpstr>
      <vt:lpstr>Student Affairs Budget Presentation</vt:lpstr>
      <vt:lpstr>Reflections</vt:lpstr>
      <vt:lpstr>FY23 Notable Reflections</vt:lpstr>
      <vt:lpstr>FY24 </vt:lpstr>
      <vt:lpstr>Student Affairs</vt:lpstr>
      <vt:lpstr>Student Affairs- Index 1 (State &amp; Tuition)</vt:lpstr>
      <vt:lpstr>PowerPoint Presentation</vt:lpstr>
      <vt:lpstr>FY24</vt:lpstr>
      <vt:lpstr>Sources of Self-Support Funding</vt:lpstr>
      <vt:lpstr>Areas On Self-Support</vt:lpstr>
      <vt:lpstr>Self-Support Funding Overview</vt:lpstr>
      <vt:lpstr>FY24</vt:lpstr>
      <vt:lpstr>MEETING THE CHALLENGE</vt:lpstr>
      <vt:lpstr>FOCUS MOVING FORWARD</vt:lpstr>
    </vt:vector>
  </TitlesOfParts>
  <Manager/>
  <Company>Eastern Washington University, Student Affairs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EWU Student Affairs - PowerPoint Template</dc:title>
  <dc:subject/>
  <dc:creator>Samantha Armstrong-Ash</dc:creator>
  <cp:keywords/>
  <dc:description/>
  <cp:lastModifiedBy>Habegger, Toni</cp:lastModifiedBy>
  <cp:revision>479</cp:revision>
  <cp:lastPrinted>2019-03-20T04:48:36Z</cp:lastPrinted>
  <dcterms:created xsi:type="dcterms:W3CDTF">2017-03-28T03:00:05Z</dcterms:created>
  <dcterms:modified xsi:type="dcterms:W3CDTF">2023-05-23T00:09:51Z</dcterms:modified>
  <cp:category/>
</cp:coreProperties>
</file>