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9"/>
  </p:notesMasterIdLst>
  <p:sldIdLst>
    <p:sldId id="256" r:id="rId5"/>
    <p:sldId id="257" r:id="rId6"/>
    <p:sldId id="281" r:id="rId7"/>
    <p:sldId id="262" r:id="rId8"/>
    <p:sldId id="285" r:id="rId9"/>
    <p:sldId id="286" r:id="rId10"/>
    <p:sldId id="282" r:id="rId11"/>
    <p:sldId id="287" r:id="rId12"/>
    <p:sldId id="1141" r:id="rId13"/>
    <p:sldId id="264" r:id="rId14"/>
    <p:sldId id="265" r:id="rId15"/>
    <p:sldId id="266" r:id="rId16"/>
    <p:sldId id="283" r:id="rId17"/>
    <p:sldId id="267" r:id="rId18"/>
    <p:sldId id="269" r:id="rId19"/>
    <p:sldId id="270" r:id="rId20"/>
    <p:sldId id="271" r:id="rId21"/>
    <p:sldId id="284" r:id="rId22"/>
    <p:sldId id="272" r:id="rId23"/>
    <p:sldId id="280" r:id="rId24"/>
    <p:sldId id="279" r:id="rId25"/>
    <p:sldId id="278" r:id="rId26"/>
    <p:sldId id="277" r:id="rId27"/>
    <p:sldId id="1140" r:id="rId28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1933"/>
    <a:srgbClr val="CC0202"/>
    <a:srgbClr val="E5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75" autoAdjust="0"/>
  </p:normalViewPr>
  <p:slideViewPr>
    <p:cSldViewPr snapToGrid="0" snapToObjects="1">
      <p:cViewPr varScale="1">
        <p:scale>
          <a:sx n="114" d="100"/>
          <a:sy n="114" d="100"/>
        </p:scale>
        <p:origin x="156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FY23 and FY24 Expense Levels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Index 1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Sheet1!$B$2:$B$3</c:f>
              <c:numCache>
                <c:formatCode>_(* #,##0_);_(* \(#,##0\);_(* "-"??_);_(@_)</c:formatCode>
                <c:ptCount val="2"/>
                <c:pt idx="0">
                  <c:v>31001314</c:v>
                </c:pt>
                <c:pt idx="1">
                  <c:v>32061836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2D-441E-A08D-30E569B5F79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Index 2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Sheet1!$C$2:$C$3</c:f>
              <c:numCache>
                <c:formatCode>_(* #,##0_);_(* \(#,##0\);_(* "-"??_);_(@_)</c:formatCode>
                <c:ptCount val="2"/>
                <c:pt idx="0">
                  <c:v>10215237</c:v>
                </c:pt>
                <c:pt idx="1">
                  <c:v>11255611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2D-441E-A08D-30E569B5F79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Index 3</c:v>
                </c:pt>
              </c:strCache>
            </c:strRef>
          </c:tx>
          <c:spPr>
            <a:solidFill>
              <a:srgbClr val="A7193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Sheet1!$D$2:$D$3</c:f>
              <c:numCache>
                <c:formatCode>_(* #,##0_);_(* \(#,##0\);_(* "-"??_);_(@_)</c:formatCode>
                <c:ptCount val="2"/>
                <c:pt idx="0">
                  <c:v>16764782</c:v>
                </c:pt>
                <c:pt idx="1">
                  <c:v>16987749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A2D-441E-A08D-30E569B5F7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71692912"/>
        <c:axId val="1871684592"/>
      </c:barChart>
      <c:catAx>
        <c:axId val="187169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1684592"/>
        <c:crosses val="autoZero"/>
        <c:auto val="1"/>
        <c:lblAlgn val="ctr"/>
        <c:lblOffset val="100"/>
        <c:noMultiLvlLbl val="0"/>
      </c:catAx>
      <c:valAx>
        <c:axId val="1871684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1692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0.40826</cdr:x>
      <cdr:y>0.28776</cdr:y>
    </cdr:from>
    <cdr:to>
      <cdr:x>0.48063</cdr:x>
      <cdr:y>0.34522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F931589-D891-BCFA-7CE6-C3447ED18950}"/>
            </a:ext>
          </a:extLst>
        </cdr:cNvPr>
        <cdr:cNvSpPr txBox="1"/>
      </cdr:nvSpPr>
      <cdr:spPr>
        <a:xfrm xmlns:a="http://schemas.openxmlformats.org/drawingml/2006/main">
          <a:off x="3359791" y="1302391"/>
          <a:ext cx="595618" cy="2600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0.43884</cdr:x>
      <cdr:y>0.35634</cdr:y>
    </cdr:from>
    <cdr:to>
      <cdr:x>0.52141</cdr:x>
      <cdr:y>0.43794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AACBA645-57B8-ED3C-3E02-567F049767AA}"/>
            </a:ext>
          </a:extLst>
        </cdr:cNvPr>
        <cdr:cNvSpPr txBox="1"/>
      </cdr:nvSpPr>
      <cdr:spPr>
        <a:xfrm xmlns:a="http://schemas.openxmlformats.org/drawingml/2006/main">
          <a:off x="3611461" y="1612783"/>
          <a:ext cx="679508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0.43884</cdr:x>
      <cdr:y>0.48013</cdr:y>
    </cdr:from>
    <cdr:to>
      <cdr:x>0.52141</cdr:x>
      <cdr:y>0.56174</cdr:y>
    </cdr:to>
    <cdr:sp macro="" textlink="">
      <cdr:nvSpPr>
        <cdr:cNvPr id="4" name="TextBox 2">
          <a:extLst xmlns:a="http://schemas.openxmlformats.org/drawingml/2006/main">
            <a:ext uri="{FF2B5EF4-FFF2-40B4-BE49-F238E27FC236}">
              <a16:creationId xmlns:a16="http://schemas.microsoft.com/office/drawing/2014/main" id="{CCB80B47-E4AF-DF9A-72A1-9E1CBB38434A}"/>
            </a:ext>
          </a:extLst>
        </cdr:cNvPr>
        <cdr:cNvSpPr txBox="1"/>
      </cdr:nvSpPr>
      <cdr:spPr>
        <a:xfrm xmlns:a="http://schemas.openxmlformats.org/drawingml/2006/main">
          <a:off x="3611461" y="2173066"/>
          <a:ext cx="67950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/>
            <a:t>18%</a:t>
          </a:r>
        </a:p>
      </cdr:txBody>
    </cdr:sp>
  </cdr:relSizeAnchor>
  <cdr:relSizeAnchor xmlns:cdr="http://schemas.openxmlformats.org/drawingml/2006/chartDrawing">
    <cdr:from>
      <cdr:x>0.43884</cdr:x>
      <cdr:y>0.66559</cdr:y>
    </cdr:from>
    <cdr:to>
      <cdr:x>0.52141</cdr:x>
      <cdr:y>0.74719</cdr:y>
    </cdr:to>
    <cdr:sp macro="" textlink="">
      <cdr:nvSpPr>
        <cdr:cNvPr id="5" name="TextBox 2">
          <a:extLst xmlns:a="http://schemas.openxmlformats.org/drawingml/2006/main">
            <a:ext uri="{FF2B5EF4-FFF2-40B4-BE49-F238E27FC236}">
              <a16:creationId xmlns:a16="http://schemas.microsoft.com/office/drawing/2014/main" id="{3497B55C-34DE-436E-260B-F144842342FB}"/>
            </a:ext>
          </a:extLst>
        </cdr:cNvPr>
        <cdr:cNvSpPr txBox="1"/>
      </cdr:nvSpPr>
      <cdr:spPr>
        <a:xfrm xmlns:a="http://schemas.openxmlformats.org/drawingml/2006/main">
          <a:off x="3611461" y="3012431"/>
          <a:ext cx="67950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/>
            <a:t>53%</a:t>
          </a:r>
        </a:p>
      </cdr:txBody>
    </cdr:sp>
  </cdr:relSizeAnchor>
  <cdr:relSizeAnchor xmlns:cdr="http://schemas.openxmlformats.org/drawingml/2006/chartDrawing">
    <cdr:from>
      <cdr:x>0.85633</cdr:x>
      <cdr:y>0.32247</cdr:y>
    </cdr:from>
    <cdr:to>
      <cdr:x>0.93889</cdr:x>
      <cdr:y>0.40407</cdr:y>
    </cdr:to>
    <cdr:sp macro="" textlink="">
      <cdr:nvSpPr>
        <cdr:cNvPr id="6" name="TextBox 2">
          <a:extLst xmlns:a="http://schemas.openxmlformats.org/drawingml/2006/main">
            <a:ext uri="{FF2B5EF4-FFF2-40B4-BE49-F238E27FC236}">
              <a16:creationId xmlns:a16="http://schemas.microsoft.com/office/drawing/2014/main" id="{CCB80B47-E4AF-DF9A-72A1-9E1CBB38434A}"/>
            </a:ext>
          </a:extLst>
        </cdr:cNvPr>
        <cdr:cNvSpPr txBox="1"/>
      </cdr:nvSpPr>
      <cdr:spPr>
        <a:xfrm xmlns:a="http://schemas.openxmlformats.org/drawingml/2006/main">
          <a:off x="7047219" y="1459468"/>
          <a:ext cx="67950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/>
            <a:t>28%</a:t>
          </a:r>
        </a:p>
      </cdr:txBody>
    </cdr:sp>
  </cdr:relSizeAnchor>
  <cdr:relSizeAnchor xmlns:cdr="http://schemas.openxmlformats.org/drawingml/2006/chartDrawing">
    <cdr:from>
      <cdr:x>0.86352</cdr:x>
      <cdr:y>0.47641</cdr:y>
    </cdr:from>
    <cdr:to>
      <cdr:x>0.94609</cdr:x>
      <cdr:y>0.55801</cdr:y>
    </cdr:to>
    <cdr:sp macro="" textlink="">
      <cdr:nvSpPr>
        <cdr:cNvPr id="7" name="TextBox 2">
          <a:extLst xmlns:a="http://schemas.openxmlformats.org/drawingml/2006/main">
            <a:ext uri="{FF2B5EF4-FFF2-40B4-BE49-F238E27FC236}">
              <a16:creationId xmlns:a16="http://schemas.microsoft.com/office/drawing/2014/main" id="{1AA76734-E94F-3B66-4C1E-575DBCB36A84}"/>
            </a:ext>
          </a:extLst>
        </cdr:cNvPr>
        <cdr:cNvSpPr txBox="1"/>
      </cdr:nvSpPr>
      <cdr:spPr>
        <a:xfrm xmlns:a="http://schemas.openxmlformats.org/drawingml/2006/main">
          <a:off x="7106408" y="2156220"/>
          <a:ext cx="67950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/>
            <a:t>19%</a:t>
          </a:r>
        </a:p>
      </cdr:txBody>
    </cdr:sp>
  </cdr:relSizeAnchor>
  <cdr:relSizeAnchor xmlns:cdr="http://schemas.openxmlformats.org/drawingml/2006/chartDrawing">
    <cdr:from>
      <cdr:x>0.86663</cdr:x>
      <cdr:y>0.65631</cdr:y>
    </cdr:from>
    <cdr:to>
      <cdr:x>0.9492</cdr:x>
      <cdr:y>0.73791</cdr:y>
    </cdr:to>
    <cdr:sp macro="" textlink="">
      <cdr:nvSpPr>
        <cdr:cNvPr id="8" name="TextBox 2">
          <a:extLst xmlns:a="http://schemas.openxmlformats.org/drawingml/2006/main">
            <a:ext uri="{FF2B5EF4-FFF2-40B4-BE49-F238E27FC236}">
              <a16:creationId xmlns:a16="http://schemas.microsoft.com/office/drawing/2014/main" id="{44C29C43-6191-3129-4DE2-68863EBE3CD6}"/>
            </a:ext>
          </a:extLst>
        </cdr:cNvPr>
        <cdr:cNvSpPr txBox="1"/>
      </cdr:nvSpPr>
      <cdr:spPr>
        <a:xfrm xmlns:a="http://schemas.openxmlformats.org/drawingml/2006/main">
          <a:off x="7132041" y="2970418"/>
          <a:ext cx="67950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/>
            <a:t>53%</a:t>
          </a:r>
        </a:p>
      </cdr:txBody>
    </cdr:sp>
  </cdr:relSizeAnchor>
  <cdr:relSizeAnchor xmlns:cdr="http://schemas.openxmlformats.org/drawingml/2006/chartDrawing">
    <cdr:from>
      <cdr:x>0.27778</cdr:x>
      <cdr:y>0.15616</cdr:y>
    </cdr:from>
    <cdr:to>
      <cdr:x>0.39704</cdr:x>
      <cdr:y>0.22103</cdr:y>
    </cdr:to>
    <cdr:sp macro="" textlink="">
      <cdr:nvSpPr>
        <cdr:cNvPr id="9" name="TextBox 8">
          <a:extLst xmlns:a="http://schemas.openxmlformats.org/drawingml/2006/main">
            <a:ext uri="{FF2B5EF4-FFF2-40B4-BE49-F238E27FC236}">
              <a16:creationId xmlns:a16="http://schemas.microsoft.com/office/drawing/2014/main" id="{4685F170-FD38-6241-6554-6B596C6ABB13}"/>
            </a:ext>
          </a:extLst>
        </cdr:cNvPr>
        <cdr:cNvSpPr txBox="1"/>
      </cdr:nvSpPr>
      <cdr:spPr>
        <a:xfrm xmlns:a="http://schemas.openxmlformats.org/drawingml/2006/main">
          <a:off x="2286000" y="706772"/>
          <a:ext cx="981512" cy="2936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$57,981,333</a:t>
          </a:r>
        </a:p>
      </cdr:txBody>
    </cdr:sp>
  </cdr:relSizeAnchor>
  <cdr:relSizeAnchor xmlns:cdr="http://schemas.openxmlformats.org/drawingml/2006/chartDrawing">
    <cdr:from>
      <cdr:x>0.70189</cdr:x>
      <cdr:y>0.15441</cdr:y>
    </cdr:from>
    <cdr:to>
      <cdr:x>0.82116</cdr:x>
      <cdr:y>0.21928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a16="http://schemas.microsoft.com/office/drawing/2014/main" id="{67C78A7E-CC18-34F2-417A-099574709E36}"/>
            </a:ext>
          </a:extLst>
        </cdr:cNvPr>
        <cdr:cNvSpPr txBox="1"/>
      </cdr:nvSpPr>
      <cdr:spPr>
        <a:xfrm xmlns:a="http://schemas.openxmlformats.org/drawingml/2006/main">
          <a:off x="5776286" y="698850"/>
          <a:ext cx="981512" cy="2936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$</a:t>
          </a:r>
          <a:r>
            <a:rPr lang="en-US"/>
            <a:t>60</a:t>
          </a:r>
          <a:r>
            <a:rPr lang="en-US" sz="1100"/>
            <a:t>,305,196</a:t>
          </a:r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1699" cy="463408"/>
          </a:xfrm>
          <a:prstGeom prst="rect">
            <a:avLst/>
          </a:prstGeom>
        </p:spPr>
        <p:txBody>
          <a:bodyPr vert="horz" lIns="92486" tIns="46243" rIns="92486" bIns="4624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1"/>
            <a:ext cx="3011699" cy="463408"/>
          </a:xfrm>
          <a:prstGeom prst="rect">
            <a:avLst/>
          </a:prstGeom>
        </p:spPr>
        <p:txBody>
          <a:bodyPr vert="horz" lIns="92486" tIns="46243" rIns="92486" bIns="46243" rtlCol="0"/>
          <a:lstStyle>
            <a:lvl1pPr algn="r">
              <a:defRPr sz="1200"/>
            </a:lvl1pPr>
          </a:lstStyle>
          <a:p>
            <a:fld id="{D2C813E2-6DA3-481C-9268-E543E418DB8C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6" tIns="46243" rIns="92486" bIns="4624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2"/>
            <a:ext cx="5560060" cy="3636705"/>
          </a:xfrm>
          <a:prstGeom prst="rect">
            <a:avLst/>
          </a:prstGeom>
        </p:spPr>
        <p:txBody>
          <a:bodyPr vert="horz" lIns="92486" tIns="46243" rIns="92486" bIns="4624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70"/>
            <a:ext cx="3011699" cy="463407"/>
          </a:xfrm>
          <a:prstGeom prst="rect">
            <a:avLst/>
          </a:prstGeom>
        </p:spPr>
        <p:txBody>
          <a:bodyPr vert="horz" lIns="92486" tIns="46243" rIns="92486" bIns="4624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70"/>
            <a:ext cx="3011699" cy="463407"/>
          </a:xfrm>
          <a:prstGeom prst="rect">
            <a:avLst/>
          </a:prstGeom>
        </p:spPr>
        <p:txBody>
          <a:bodyPr vert="horz" lIns="92486" tIns="46243" rIns="92486" bIns="46243" rtlCol="0" anchor="b"/>
          <a:lstStyle>
            <a:lvl1pPr algn="r">
              <a:defRPr sz="1200"/>
            </a:lvl1pPr>
          </a:lstStyle>
          <a:p>
            <a:fld id="{25A07D2E-0ED8-47D6-B6C8-E04903476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82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E343CC2-CDF9-46EB-B7EF-E6E2C7B566D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0460DA49-9615-460E-A70C-E17141455648}" type="datetime4">
              <a:rPr lang="en-US" smtClean="0"/>
              <a:pPr/>
              <a:t>May 12, 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535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863710"/>
            <a:ext cx="5367590" cy="1484371"/>
          </a:xfrm>
        </p:spPr>
        <p:txBody>
          <a:bodyPr/>
          <a:lstStyle>
            <a:lvl1pPr algn="l">
              <a:defRPr b="1" i="0">
                <a:solidFill>
                  <a:schemeClr val="tx1"/>
                </a:solidFill>
                <a:latin typeface="Myriad Pro"/>
                <a:cs typeface="Myriad Pro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62507"/>
            <a:ext cx="6400800" cy="467956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Myriad Pro"/>
                <a:cs typeface="Myriad Pro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 descr="RED lin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" y="3502285"/>
            <a:ext cx="5664199" cy="9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243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059905B1-7CA3-4C40-8490-40072E2A0930}" type="datetime1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538913"/>
            <a:ext cx="457200" cy="319088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66B7D420-A88D-724F-9718-08F3DD05F8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33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71B874E2-DC2A-4018-A61B-59484161B868}" type="datetime1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544339"/>
            <a:ext cx="457200" cy="313662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66B7D420-A88D-724F-9718-08F3DD05F8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AD19CBF8-A21C-4DF5-854E-66714CE179D3}" type="datetime1">
              <a:rPr lang="en-US" smtClean="0"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7760" y="6538913"/>
            <a:ext cx="396240" cy="319088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66B7D420-A88D-724F-9718-08F3DD05F8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122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9E6B91CC-EC4D-425B-ACB0-ECB74154E51A}" type="datetime1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538913"/>
            <a:ext cx="457200" cy="319088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66B7D420-A88D-724F-9718-08F3DD05F8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96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0C4E597E-6DCE-4F73-A6D5-DB6D48D05C00}" type="datetime1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38913"/>
            <a:ext cx="457200" cy="319088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66B7D420-A88D-724F-9718-08F3DD05F8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37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5F537BE-00B8-4F14-80B3-790969CF0E86}" type="datetime1">
              <a:rPr lang="en-US" smtClean="0"/>
              <a:t>5/12/2023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86800" y="6536027"/>
            <a:ext cx="457200" cy="321974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66B7D420-A88D-724F-9718-08F3DD05F8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71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350020FD-23CF-4AD0-89BF-1F7A60D330A6}" type="datetime1">
              <a:rPr lang="en-US" smtClean="0"/>
              <a:t>5/12/2023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86800" y="6538913"/>
            <a:ext cx="457200" cy="319088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66B7D420-A88D-724F-9718-08F3DD05F8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11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23FCF3CD-5425-4F71-A1A9-37DD519C2D7D}" type="datetime1">
              <a:rPr lang="en-US" smtClean="0"/>
              <a:t>5/12/2023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38913"/>
            <a:ext cx="457200" cy="319088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66B7D420-A88D-724F-9718-08F3DD05F8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13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441F0179-2FFD-44FE-826D-8F7EDF49D0CD}" type="datetime1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38913"/>
            <a:ext cx="457200" cy="319088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66B7D420-A88D-724F-9718-08F3DD05F8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94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93C2A4CA-0C1A-4039-A564-4BF29B2A6C6D}" type="datetime1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19401"/>
            <a:ext cx="457200" cy="338600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66B7D420-A88D-724F-9718-08F3DD05F8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18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D29925-3CCC-2D44-B3AC-5CA09B174DD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791612" y="6308725"/>
            <a:ext cx="2895188" cy="334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7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b="1" i="0" kern="1200">
          <a:solidFill>
            <a:srgbClr val="CC0202"/>
          </a:solidFill>
          <a:latin typeface="Myriad Pro"/>
          <a:ea typeface="+mj-ea"/>
          <a:cs typeface="Myriad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C0202"/>
          </a:solidFill>
          <a:latin typeface="Myriad Pro"/>
          <a:ea typeface="+mn-ea"/>
          <a:cs typeface="Myriad 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C0202"/>
          </a:solidFill>
          <a:latin typeface="Myriad Pro"/>
          <a:ea typeface="+mn-ea"/>
          <a:cs typeface="Myriad Pr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C0202"/>
          </a:solidFill>
          <a:latin typeface="Myriad Pro"/>
          <a:ea typeface="+mn-ea"/>
          <a:cs typeface="Myriad 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C0202"/>
          </a:solidFill>
          <a:latin typeface="Myriad Pro"/>
          <a:ea typeface="+mn-ea"/>
          <a:cs typeface="Myriad 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C0202"/>
          </a:solidFill>
          <a:latin typeface="Myriad Pro"/>
          <a:ea typeface="+mn-ea"/>
          <a:cs typeface="Myriad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863710"/>
            <a:ext cx="6068962" cy="1484371"/>
          </a:xfrm>
        </p:spPr>
        <p:txBody>
          <a:bodyPr>
            <a:normAutofit/>
          </a:bodyPr>
          <a:lstStyle/>
          <a:p>
            <a:r>
              <a:rPr lang="en-US" sz="3600" dirty="0"/>
              <a:t>Division of Business and Finance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FY24 Budget Proposal</a:t>
            </a:r>
          </a:p>
        </p:txBody>
      </p:sp>
    </p:spTree>
    <p:extLst>
      <p:ext uri="{BB962C8B-B14F-4D97-AF65-F5344CB8AC3E}">
        <p14:creationId xmlns:p14="http://schemas.microsoft.com/office/powerpoint/2010/main" val="2302139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D8F3553-7E43-4E07-87E0-C3D4B7F7E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Business and Finance</a:t>
            </a:r>
            <a:br>
              <a:rPr lang="en-US" dirty="0"/>
            </a:br>
            <a:r>
              <a:rPr lang="en-US" sz="3600" dirty="0"/>
              <a:t>Budget Impacts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8320B7-AF17-48AD-9088-3FDB9379A34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/>
              <a:t>Index 1</a:t>
            </a:r>
            <a:endParaRPr lang="en-US" dirty="0"/>
          </a:p>
          <a:p>
            <a:r>
              <a:rPr lang="en-US" sz="3600" dirty="0"/>
              <a:t>FY19 Phase 1 $918,803</a:t>
            </a:r>
          </a:p>
          <a:p>
            <a:pPr lvl="1"/>
            <a:r>
              <a:rPr lang="en-US" dirty="0"/>
              <a:t>Reduction in mostly vacant positions</a:t>
            </a:r>
          </a:p>
          <a:p>
            <a:pPr lvl="1"/>
            <a:r>
              <a:rPr lang="en-US" dirty="0"/>
              <a:t>12 positions total</a:t>
            </a:r>
          </a:p>
          <a:p>
            <a:pPr lvl="1"/>
            <a:r>
              <a:rPr lang="en-US" dirty="0"/>
              <a:t>Reduce operating costs</a:t>
            </a:r>
          </a:p>
          <a:p>
            <a:pPr lvl="1"/>
            <a:endParaRPr lang="en-US" dirty="0"/>
          </a:p>
          <a:p>
            <a:r>
              <a:rPr lang="en-US" sz="3600" dirty="0"/>
              <a:t>FY20 Phase 2 $831,774</a:t>
            </a:r>
          </a:p>
          <a:p>
            <a:pPr lvl="1"/>
            <a:r>
              <a:rPr lang="en-US" dirty="0"/>
              <a:t>Eliminate positions when vacated</a:t>
            </a:r>
          </a:p>
          <a:p>
            <a:pPr lvl="1"/>
            <a:r>
              <a:rPr lang="en-US" dirty="0"/>
              <a:t>9 positions eliminated</a:t>
            </a:r>
          </a:p>
          <a:p>
            <a:pPr lvl="1"/>
            <a:r>
              <a:rPr lang="en-US" dirty="0"/>
              <a:t>Reduce hourly positions and operating costs</a:t>
            </a:r>
          </a:p>
          <a:p>
            <a:pPr lvl="1"/>
            <a:endParaRPr lang="en-US" dirty="0"/>
          </a:p>
          <a:p>
            <a:r>
              <a:rPr lang="en-US" sz="3600" dirty="0"/>
              <a:t>FY21 &amp; FY22 Phase 3 $1,989,999</a:t>
            </a:r>
          </a:p>
          <a:p>
            <a:pPr lvl="1"/>
            <a:r>
              <a:rPr lang="en-US" dirty="0"/>
              <a:t>14 positions eliminated</a:t>
            </a:r>
          </a:p>
          <a:p>
            <a:pPr lvl="1"/>
            <a:r>
              <a:rPr lang="en-US" dirty="0"/>
              <a:t>9 vacant positions</a:t>
            </a:r>
          </a:p>
          <a:p>
            <a:pPr lvl="1"/>
            <a:r>
              <a:rPr lang="en-US" dirty="0"/>
              <a:t>use of building fees for campus maintenance and operations,</a:t>
            </a:r>
            <a:br>
              <a:rPr lang="en-US" dirty="0"/>
            </a:br>
            <a:r>
              <a:rPr lang="en-US" dirty="0"/>
              <a:t>$650,000</a:t>
            </a:r>
          </a:p>
          <a:p>
            <a:pPr lvl="1">
              <a:spcBef>
                <a:spcPts val="24"/>
              </a:spcBef>
            </a:pPr>
            <a:endParaRPr lang="en-US" sz="3600" dirty="0"/>
          </a:p>
          <a:p>
            <a:pPr>
              <a:spcBef>
                <a:spcPts val="312"/>
              </a:spcBef>
            </a:pPr>
            <a:r>
              <a:rPr lang="en-US" sz="3600" dirty="0"/>
              <a:t>Total 44 positions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4AA4C0C-3E20-4440-9395-8CF405955E7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/>
              <a:t>Self support</a:t>
            </a:r>
            <a:endParaRPr lang="en-US" dirty="0"/>
          </a:p>
          <a:p>
            <a:r>
              <a:rPr lang="en-US" sz="3600" dirty="0"/>
              <a:t>All areas reduced staffing and operating costs to degree possible.</a:t>
            </a:r>
          </a:p>
          <a:p>
            <a:r>
              <a:rPr lang="en-US" sz="3600" dirty="0"/>
              <a:t>FY21 &amp; FY22</a:t>
            </a:r>
          </a:p>
          <a:p>
            <a:pPr lvl="1"/>
            <a:r>
              <a:rPr lang="en-US" dirty="0"/>
              <a:t>55 positions impacted</a:t>
            </a:r>
          </a:p>
          <a:p>
            <a:pPr lvl="2"/>
            <a:r>
              <a:rPr lang="en-US" dirty="0"/>
              <a:t>38 positions eliminated</a:t>
            </a:r>
          </a:p>
          <a:p>
            <a:pPr lvl="2"/>
            <a:r>
              <a:rPr lang="en-US" dirty="0"/>
              <a:t>9 positions reduced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Position reduction in term </a:t>
            </a:r>
          </a:p>
          <a:p>
            <a:pPr lvl="1"/>
            <a:r>
              <a:rPr lang="en-US" dirty="0"/>
              <a:t>Hourly positions </a:t>
            </a:r>
          </a:p>
          <a:p>
            <a:pPr lvl="1"/>
            <a:r>
              <a:rPr lang="en-US" dirty="0"/>
              <a:t>Continued fiscal management based on operational needs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FBD749-077D-4541-A724-B926CBEE8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D420-A88D-724F-9718-08F3DD05F80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24820B-9789-7B25-D4ED-778C8F40FD16}"/>
              </a:ext>
            </a:extLst>
          </p:cNvPr>
          <p:cNvSpPr txBox="1"/>
          <p:nvPr/>
        </p:nvSpPr>
        <p:spPr>
          <a:xfrm>
            <a:off x="2340528" y="5629013"/>
            <a:ext cx="518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Reductions prior to FY19 are not included</a:t>
            </a:r>
          </a:p>
        </p:txBody>
      </p:sp>
    </p:spTree>
    <p:extLst>
      <p:ext uri="{BB962C8B-B14F-4D97-AF65-F5344CB8AC3E}">
        <p14:creationId xmlns:p14="http://schemas.microsoft.com/office/powerpoint/2010/main" val="4244766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3E74B8A-4C9F-4B7D-ACCF-D6C3590FC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886" y="26259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Business and Finance Departments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BF5C17-D0C4-4B73-B323-001E733FB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D420-A88D-724F-9718-08F3DD05F80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44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42D7833-8661-4D72-B330-77E91932B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Facilities &amp; Planning Services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60B239-0363-445A-8F00-C79A5AACB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101"/>
          </a:xfrm>
        </p:spPr>
        <p:txBody>
          <a:bodyPr>
            <a:normAutofit fontScale="25000" lnSpcReduction="20000"/>
          </a:bodyPr>
          <a:lstStyle/>
          <a:p>
            <a:endParaRPr lang="en-US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8800" dirty="0">
                <a:solidFill>
                  <a:srgbClr val="000000"/>
                </a:solidFill>
              </a:rPr>
              <a:t>Planning, construction and operations of the physical campus</a:t>
            </a:r>
          </a:p>
          <a:p>
            <a:pPr lvl="1"/>
            <a:r>
              <a:rPr lang="en-US" sz="7200" dirty="0">
                <a:solidFill>
                  <a:srgbClr val="000000"/>
                </a:solidFill>
              </a:rPr>
              <a:t>Custodial services</a:t>
            </a:r>
          </a:p>
          <a:p>
            <a:pPr lvl="1"/>
            <a:r>
              <a:rPr lang="en-US" sz="7200" dirty="0">
                <a:solidFill>
                  <a:srgbClr val="000000"/>
                </a:solidFill>
              </a:rPr>
              <a:t>Grounds maintenance </a:t>
            </a:r>
          </a:p>
          <a:p>
            <a:pPr lvl="1"/>
            <a:r>
              <a:rPr lang="en-US" sz="7200" dirty="0">
                <a:solidFill>
                  <a:srgbClr val="000000"/>
                </a:solidFill>
              </a:rPr>
              <a:t>Solid waste management and recycling</a:t>
            </a:r>
          </a:p>
          <a:p>
            <a:pPr lvl="1"/>
            <a:r>
              <a:rPr lang="en-US" sz="7200" dirty="0">
                <a:solidFill>
                  <a:srgbClr val="000000"/>
                </a:solidFill>
              </a:rPr>
              <a:t>Work order administration</a:t>
            </a:r>
          </a:p>
          <a:p>
            <a:pPr lvl="1"/>
            <a:r>
              <a:rPr lang="en-US" sz="7200" dirty="0">
                <a:solidFill>
                  <a:srgbClr val="000000"/>
                </a:solidFill>
              </a:rPr>
              <a:t>Heating, ventilation, air conditioning and refrigeration</a:t>
            </a:r>
          </a:p>
          <a:p>
            <a:pPr lvl="1"/>
            <a:r>
              <a:rPr lang="en-US" sz="7200" dirty="0">
                <a:solidFill>
                  <a:srgbClr val="000000"/>
                </a:solidFill>
              </a:rPr>
              <a:t>Building maintenance 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sz="8800" dirty="0">
                <a:solidFill>
                  <a:srgbClr val="000000"/>
                </a:solidFill>
              </a:rPr>
              <a:t>Capital budget</a:t>
            </a:r>
          </a:p>
          <a:p>
            <a:pPr lvl="1"/>
            <a:r>
              <a:rPr lang="en-US" sz="7200" dirty="0">
                <a:solidFill>
                  <a:srgbClr val="000000"/>
                </a:solidFill>
              </a:rPr>
              <a:t>Capital planning and budget implementation</a:t>
            </a:r>
          </a:p>
          <a:p>
            <a:pPr lvl="1"/>
            <a:r>
              <a:rPr lang="en-US" sz="7200" dirty="0">
                <a:solidFill>
                  <a:srgbClr val="000000"/>
                </a:solidFill>
              </a:rPr>
              <a:t>Comprehensive Campus Master Plan 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sz="8800" dirty="0">
                <a:solidFill>
                  <a:srgbClr val="000000"/>
                </a:solidFill>
              </a:rPr>
              <a:t>Index 1 ~$15.8M</a:t>
            </a:r>
          </a:p>
          <a:p>
            <a:r>
              <a:rPr lang="en-US" sz="8800" dirty="0">
                <a:solidFill>
                  <a:srgbClr val="000000"/>
                </a:solidFill>
              </a:rPr>
              <a:t>Self-support </a:t>
            </a:r>
          </a:p>
          <a:p>
            <a:pPr lvl="1"/>
            <a:r>
              <a:rPr lang="en-US" sz="7200" dirty="0">
                <a:solidFill>
                  <a:srgbClr val="000000"/>
                </a:solidFill>
              </a:rPr>
              <a:t>Revenue ~$2.9M</a:t>
            </a:r>
          </a:p>
          <a:p>
            <a:pPr lvl="1"/>
            <a:r>
              <a:rPr lang="en-US" sz="7200" dirty="0">
                <a:solidFill>
                  <a:srgbClr val="000000"/>
                </a:solidFill>
              </a:rPr>
              <a:t>Expense level $2.9M</a:t>
            </a:r>
          </a:p>
          <a:p>
            <a:pPr marL="0" indent="0">
              <a:buNone/>
            </a:pPr>
            <a:endParaRPr lang="en-US" sz="4000" dirty="0">
              <a:solidFill>
                <a:srgbClr val="000000"/>
              </a:solidFill>
            </a:endParaRPr>
          </a:p>
          <a:p>
            <a:r>
              <a:rPr lang="en-US" sz="8800" dirty="0">
                <a:solidFill>
                  <a:srgbClr val="000000"/>
                </a:solidFill>
              </a:rPr>
              <a:t>177 FTE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F2C9EB-39F6-4AF0-B52D-8DB89EDE1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D420-A88D-724F-9718-08F3DD05F80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42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1F3E1-74D1-DB35-7B93-DFD41ECD7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Sustainability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CDD06-AC93-4AE1-49E9-49A007CF3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432"/>
              </a:spcBef>
            </a:pPr>
            <a:r>
              <a:rPr lang="en-US" sz="2200" dirty="0"/>
              <a:t>Implement the EWU Climate Action Plan</a:t>
            </a:r>
          </a:p>
          <a:p>
            <a:pPr>
              <a:spcBef>
                <a:spcPts val="432"/>
              </a:spcBef>
            </a:pPr>
            <a:r>
              <a:rPr lang="en-US" sz="2200" dirty="0"/>
              <a:t>Learn about the sustainability minor and research opportunities</a:t>
            </a:r>
          </a:p>
          <a:p>
            <a:endParaRPr lang="en-US" dirty="0"/>
          </a:p>
          <a:p>
            <a:pPr>
              <a:spcBef>
                <a:spcPts val="432"/>
              </a:spcBef>
            </a:pPr>
            <a:r>
              <a:rPr lang="en-US" sz="2200" dirty="0"/>
              <a:t>Index 1 ~$10K</a:t>
            </a:r>
          </a:p>
          <a:p>
            <a:pPr>
              <a:lnSpc>
                <a:spcPct val="90000"/>
              </a:lnSpc>
              <a:spcBef>
                <a:spcPts val="432"/>
              </a:spcBef>
            </a:pPr>
            <a:r>
              <a:rPr lang="en-US" sz="2200" dirty="0"/>
              <a:t>Self-support</a:t>
            </a:r>
          </a:p>
          <a:p>
            <a:pPr lvl="1">
              <a:lnSpc>
                <a:spcPct val="90000"/>
              </a:lnSpc>
              <a:spcBef>
                <a:spcPts val="432"/>
              </a:spcBef>
            </a:pPr>
            <a:r>
              <a:rPr lang="en-US" sz="1800" dirty="0"/>
              <a:t>Expense Level ~$140k</a:t>
            </a:r>
            <a:endParaRPr lang="en-US" dirty="0"/>
          </a:p>
          <a:p>
            <a:pPr>
              <a:spcBef>
                <a:spcPts val="432"/>
              </a:spcBef>
            </a:pPr>
            <a:r>
              <a:rPr lang="en-US" sz="2200" dirty="0"/>
              <a:t>1 FTE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3A4770-F2A0-D03F-1CEA-600B407BD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D420-A88D-724F-9718-08F3DD05F80A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748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754BD-4554-4736-9C87-0EBCDDF6C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Human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A80B2-E581-44C9-ACEB-35B3CAEF3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sz="2200" dirty="0"/>
              <a:t>Administration and delivery of professional service, support and expertise in:</a:t>
            </a:r>
          </a:p>
          <a:p>
            <a:pPr lvl="1"/>
            <a:r>
              <a:rPr lang="en-US" sz="1800" dirty="0"/>
              <a:t>Faculty and staff recruitment and retention</a:t>
            </a:r>
          </a:p>
          <a:p>
            <a:pPr lvl="1"/>
            <a:r>
              <a:rPr lang="en-US" sz="1800" dirty="0"/>
              <a:t>Faculty and staff relations and collective bargaining</a:t>
            </a:r>
          </a:p>
          <a:p>
            <a:pPr lvl="1"/>
            <a:r>
              <a:rPr lang="en-US" sz="1800" dirty="0"/>
              <a:t>Employee benefits</a:t>
            </a:r>
          </a:p>
          <a:p>
            <a:pPr lvl="1"/>
            <a:r>
              <a:rPr lang="en-US" sz="1800" dirty="0"/>
              <a:t>Position management and compensation</a:t>
            </a:r>
          </a:p>
          <a:p>
            <a:pPr lvl="1"/>
            <a:r>
              <a:rPr lang="en-US" sz="1800" dirty="0"/>
              <a:t>Professional and organization development</a:t>
            </a:r>
          </a:p>
          <a:p>
            <a:pPr marL="457200" lvl="1" indent="0">
              <a:buNone/>
            </a:pPr>
            <a:endParaRPr lang="en-US" sz="1800" dirty="0"/>
          </a:p>
          <a:p>
            <a:pPr>
              <a:lnSpc>
                <a:spcPct val="80000"/>
              </a:lnSpc>
              <a:spcBef>
                <a:spcPts val="432"/>
              </a:spcBef>
            </a:pPr>
            <a:r>
              <a:rPr lang="en-US" sz="2200" dirty="0"/>
              <a:t>Index 1 budget $1.6M</a:t>
            </a:r>
            <a:r>
              <a:rPr lang="en-US" sz="2200" dirty="0">
                <a:highlight>
                  <a:srgbClr val="FFFF00"/>
                </a:highlight>
              </a:rPr>
              <a:t> </a:t>
            </a:r>
          </a:p>
          <a:p>
            <a:pPr>
              <a:lnSpc>
                <a:spcPct val="80000"/>
              </a:lnSpc>
              <a:spcBef>
                <a:spcPts val="432"/>
              </a:spcBef>
            </a:pPr>
            <a:r>
              <a:rPr lang="en-US" sz="2200" dirty="0"/>
              <a:t>Self-Support</a:t>
            </a:r>
          </a:p>
          <a:p>
            <a:pPr lvl="1">
              <a:lnSpc>
                <a:spcPct val="80000"/>
              </a:lnSpc>
              <a:spcBef>
                <a:spcPts val="432"/>
              </a:spcBef>
            </a:pPr>
            <a:r>
              <a:rPr lang="en-US" sz="1800" dirty="0"/>
              <a:t>Expense Level ~$200K</a:t>
            </a:r>
          </a:p>
          <a:p>
            <a:pPr>
              <a:lnSpc>
                <a:spcPct val="80000"/>
              </a:lnSpc>
              <a:spcBef>
                <a:spcPts val="432"/>
              </a:spcBef>
            </a:pPr>
            <a:r>
              <a:rPr lang="en-US" sz="2200" dirty="0"/>
              <a:t>16 FTE</a:t>
            </a:r>
          </a:p>
          <a:p>
            <a:pPr>
              <a:lnSpc>
                <a:spcPct val="80000"/>
              </a:lnSpc>
              <a:spcBef>
                <a:spcPts val="432"/>
              </a:spcBef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DEC9B2-591A-49D9-8FDC-1DA7AFE67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D420-A88D-724F-9718-08F3DD05F80A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016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CCB42-2935-4516-8E3C-A74F625D5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Risk Management, Compliance &amp; Procurement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E68B8-7C35-4BF8-9050-C04C30015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2545"/>
          </a:xfrm>
        </p:spPr>
        <p:txBody>
          <a:bodyPr>
            <a:normAutofit fontScale="25000" lnSpcReduction="20000"/>
          </a:bodyPr>
          <a:lstStyle/>
          <a:p>
            <a:endParaRPr lang="en-US" sz="4000" dirty="0"/>
          </a:p>
          <a:p>
            <a:r>
              <a:rPr lang="en-US" sz="8800" dirty="0"/>
              <a:t>Administration and delivery of professional service, support and expertise in:</a:t>
            </a:r>
          </a:p>
          <a:p>
            <a:pPr lvl="1"/>
            <a:r>
              <a:rPr lang="en-US" sz="6400" dirty="0"/>
              <a:t>Risk management</a:t>
            </a:r>
          </a:p>
          <a:p>
            <a:pPr lvl="1"/>
            <a:r>
              <a:rPr lang="en-US" sz="6400" dirty="0"/>
              <a:t>Policy administration</a:t>
            </a:r>
          </a:p>
          <a:p>
            <a:pPr lvl="1"/>
            <a:r>
              <a:rPr lang="en-US" sz="6400" dirty="0"/>
              <a:t>Procurement and contracts</a:t>
            </a:r>
          </a:p>
          <a:p>
            <a:pPr lvl="1"/>
            <a:r>
              <a:rPr lang="en-US" sz="6400" dirty="0"/>
              <a:t>Compliance</a:t>
            </a:r>
          </a:p>
          <a:p>
            <a:pPr lvl="1"/>
            <a:r>
              <a:rPr lang="en-US" sz="6400" dirty="0"/>
              <a:t>Records management</a:t>
            </a:r>
          </a:p>
          <a:p>
            <a:pPr lvl="1"/>
            <a:r>
              <a:rPr lang="en-US" sz="6400" dirty="0"/>
              <a:t>Title IX</a:t>
            </a:r>
          </a:p>
          <a:p>
            <a:pPr lvl="1"/>
            <a:r>
              <a:rPr lang="en-US" sz="6400" dirty="0"/>
              <a:t>Equal opportunity/affirmative action</a:t>
            </a:r>
          </a:p>
          <a:p>
            <a:pPr lvl="1"/>
            <a:r>
              <a:rPr lang="en-US" sz="6400" dirty="0"/>
              <a:t>Public records</a:t>
            </a:r>
          </a:p>
          <a:p>
            <a:pPr lvl="1"/>
            <a:r>
              <a:rPr lang="en-US" sz="6400" dirty="0"/>
              <a:t>Mail services</a:t>
            </a:r>
          </a:p>
          <a:p>
            <a:pPr lvl="1"/>
            <a:r>
              <a:rPr lang="en-US" sz="6400" dirty="0"/>
              <a:t>Parking services</a:t>
            </a:r>
          </a:p>
          <a:p>
            <a:pPr marL="0" indent="0">
              <a:buNone/>
            </a:pPr>
            <a:endParaRPr lang="en-US" sz="5500" dirty="0">
              <a:highlight>
                <a:srgbClr val="FFFF00"/>
              </a:highlight>
            </a:endParaRPr>
          </a:p>
          <a:p>
            <a:r>
              <a:rPr lang="en-US" sz="8800" dirty="0"/>
              <a:t>Index 1 budget $513K</a:t>
            </a:r>
          </a:p>
          <a:p>
            <a:r>
              <a:rPr lang="en-US" sz="8800" dirty="0"/>
              <a:t>Self-support</a:t>
            </a:r>
          </a:p>
          <a:p>
            <a:pPr lvl="1"/>
            <a:r>
              <a:rPr lang="en-US" sz="7200" dirty="0"/>
              <a:t>Expense Level ~$500K</a:t>
            </a:r>
          </a:p>
          <a:p>
            <a:r>
              <a:rPr lang="en-US" sz="8800" dirty="0"/>
              <a:t>8 FTE</a:t>
            </a:r>
          </a:p>
          <a:p>
            <a:pPr>
              <a:spcBef>
                <a:spcPts val="432"/>
              </a:spcBef>
            </a:pPr>
            <a:endParaRPr lang="en-US" sz="6800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00766D-47D6-4D27-AE7B-041131B8A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D420-A88D-724F-9718-08F3DD05F80A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224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CCB42-2935-4516-8E3C-A74F625D5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Financial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E68B8-7C35-4BF8-9050-C04C30015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2980"/>
            <a:ext cx="8229600" cy="5370382"/>
          </a:xfrm>
        </p:spPr>
        <p:txBody>
          <a:bodyPr>
            <a:noAutofit/>
          </a:bodyPr>
          <a:lstStyle/>
          <a:p>
            <a:pPr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Provides oversight of the university planning and budgeting process</a:t>
            </a:r>
          </a:p>
          <a:p>
            <a:pPr>
              <a:spcBef>
                <a:spcPts val="500"/>
              </a:spcBef>
            </a:pPr>
            <a:r>
              <a:rPr lang="en-US" sz="2000" dirty="0"/>
              <a:t>Oversight of capital budget implementation</a:t>
            </a:r>
          </a:p>
          <a:p>
            <a:pPr>
              <a:spcBef>
                <a:spcPts val="500"/>
              </a:spcBef>
            </a:pPr>
            <a:r>
              <a:rPr lang="en-US" sz="2000" dirty="0"/>
              <a:t>University bursar</a:t>
            </a:r>
          </a:p>
          <a:p>
            <a:pPr>
              <a:spcBef>
                <a:spcPts val="500"/>
              </a:spcBef>
            </a:pPr>
            <a:r>
              <a:rPr lang="en-US" sz="2000" dirty="0"/>
              <a:t>Manages the university treasury function</a:t>
            </a:r>
          </a:p>
          <a:p>
            <a:pPr>
              <a:spcBef>
                <a:spcPts val="500"/>
              </a:spcBef>
            </a:pPr>
            <a:r>
              <a:rPr lang="en-US" sz="2000" dirty="0"/>
              <a:t>Administration and delivery of accounting and financial services</a:t>
            </a:r>
          </a:p>
          <a:p>
            <a:pPr>
              <a:spcBef>
                <a:spcPts val="500"/>
              </a:spcBef>
            </a:pPr>
            <a:r>
              <a:rPr lang="en-US" sz="2000" dirty="0"/>
              <a:t>Fulfills requirements for external and internal financial reporting</a:t>
            </a:r>
          </a:p>
          <a:p>
            <a:pPr>
              <a:spcBef>
                <a:spcPts val="500"/>
              </a:spcBef>
            </a:pPr>
            <a:r>
              <a:rPr lang="en-US" sz="2000" dirty="0"/>
              <a:t>Manages external audits</a:t>
            </a:r>
          </a:p>
          <a:p>
            <a:pPr>
              <a:spcBef>
                <a:spcPts val="500"/>
              </a:spcBef>
            </a:pPr>
            <a:r>
              <a:rPr lang="en-US" sz="2000" dirty="0"/>
              <a:t>Directs and maintains tuition and fees process</a:t>
            </a:r>
          </a:p>
          <a:p>
            <a:pPr>
              <a:spcBef>
                <a:spcPts val="500"/>
              </a:spcBef>
            </a:pPr>
            <a:endParaRPr lang="en-US" sz="2200" dirty="0"/>
          </a:p>
          <a:p>
            <a:pPr>
              <a:spcBef>
                <a:spcPts val="500"/>
              </a:spcBef>
            </a:pPr>
            <a:r>
              <a:rPr lang="en-US" sz="2200" dirty="0"/>
              <a:t>Index 1 resources ~$1.5M</a:t>
            </a:r>
          </a:p>
          <a:p>
            <a:pPr>
              <a:spcBef>
                <a:spcPts val="500"/>
              </a:spcBef>
            </a:pPr>
            <a:r>
              <a:rPr lang="en-US" sz="2200" dirty="0"/>
              <a:t>Self-support </a:t>
            </a:r>
          </a:p>
          <a:p>
            <a:pPr lvl="1">
              <a:spcBef>
                <a:spcPts val="500"/>
              </a:spcBef>
            </a:pPr>
            <a:r>
              <a:rPr lang="en-US" sz="1800" dirty="0"/>
              <a:t>Expense Level ~$8.1M</a:t>
            </a:r>
          </a:p>
          <a:p>
            <a:pPr>
              <a:spcBef>
                <a:spcPts val="500"/>
              </a:spcBef>
            </a:pPr>
            <a:r>
              <a:rPr lang="en-US" sz="2200" dirty="0"/>
              <a:t>43 FTE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00766D-47D6-4D27-AE7B-041131B8A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D420-A88D-724F-9718-08F3DD05F80A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5066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2358B-CADA-42DE-B822-67B31E1C7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University Police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A3FDD-DC1F-47BE-855C-816CE175E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dirty="0"/>
          </a:p>
          <a:p>
            <a:r>
              <a:rPr lang="en-US" sz="4000" dirty="0"/>
              <a:t>Ensuring a safe and secure environment for all who work, study or visit the EWU campus</a:t>
            </a:r>
          </a:p>
          <a:p>
            <a:r>
              <a:rPr lang="en-US" sz="4000" dirty="0"/>
              <a:t>Management and execution of the EWU Comprehensive Emergency Management Plan (CEMP)</a:t>
            </a:r>
          </a:p>
          <a:p>
            <a:r>
              <a:rPr lang="en-US" sz="4000" dirty="0"/>
              <a:t>E2Campus (EWU Alerts)</a:t>
            </a:r>
          </a:p>
          <a:p>
            <a:r>
              <a:rPr lang="en-US" sz="4000" dirty="0"/>
              <a:t>Student cadet program development</a:t>
            </a:r>
          </a:p>
          <a:p>
            <a:pPr lvl="1"/>
            <a:r>
              <a:rPr lang="en-US" sz="3400" dirty="0"/>
              <a:t>Environmental health and safety information, training, monitoring and compliance</a:t>
            </a:r>
          </a:p>
          <a:p>
            <a:pPr lvl="1"/>
            <a:r>
              <a:rPr lang="en-US" sz="3400" dirty="0"/>
              <a:t>Employment risk assessment and management</a:t>
            </a:r>
          </a:p>
          <a:p>
            <a:pPr marL="457200" lvl="1" indent="0">
              <a:buNone/>
            </a:pPr>
            <a:endParaRPr lang="en-US" sz="2100" dirty="0"/>
          </a:p>
          <a:p>
            <a:endParaRPr lang="en-US" sz="4000" dirty="0"/>
          </a:p>
          <a:p>
            <a:r>
              <a:rPr lang="en-US" sz="4000" dirty="0"/>
              <a:t>Index 1 resources ~$1.4M </a:t>
            </a:r>
          </a:p>
          <a:p>
            <a:r>
              <a:rPr lang="en-US" sz="4000" dirty="0"/>
              <a:t>Self-Support</a:t>
            </a:r>
          </a:p>
          <a:p>
            <a:pPr lvl="1"/>
            <a:r>
              <a:rPr lang="en-US" sz="3400" dirty="0"/>
              <a:t>Expense Level ~$300K</a:t>
            </a:r>
          </a:p>
          <a:p>
            <a:endParaRPr lang="en-US" dirty="0"/>
          </a:p>
          <a:p>
            <a:r>
              <a:rPr lang="en-US" sz="3800" dirty="0"/>
              <a:t>14 FTE</a:t>
            </a:r>
          </a:p>
          <a:p>
            <a:pPr marL="0" indent="0">
              <a:buNone/>
            </a:pPr>
            <a:endParaRPr lang="en-US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8D33BA-D79B-4908-8823-9448E9A86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D420-A88D-724F-9718-08F3DD05F80A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319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C4024-4947-2A4E-55FE-280E84F08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Technology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F398D-5229-B78C-880B-15AFA13E3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Management and Oversight of the technology infrastructure</a:t>
            </a:r>
          </a:p>
          <a:p>
            <a:r>
              <a:rPr lang="en-US" sz="2200" dirty="0"/>
              <a:t>Management of classroom technology</a:t>
            </a:r>
          </a:p>
          <a:p>
            <a:r>
              <a:rPr lang="en-US" sz="2200" dirty="0"/>
              <a:t>Management of the Enterprise Reporting System</a:t>
            </a:r>
          </a:p>
          <a:p>
            <a:endParaRPr lang="en-US" dirty="0"/>
          </a:p>
          <a:p>
            <a:r>
              <a:rPr lang="en-US" sz="2200" dirty="0"/>
              <a:t>Index 1 ~$8.8M</a:t>
            </a:r>
          </a:p>
          <a:p>
            <a:r>
              <a:rPr lang="en-US" sz="2200" dirty="0"/>
              <a:t>Self-support </a:t>
            </a:r>
          </a:p>
          <a:p>
            <a:pPr lvl="1"/>
            <a:r>
              <a:rPr lang="en-US" sz="1800" dirty="0"/>
              <a:t>Expense Level ~$2.7M</a:t>
            </a:r>
            <a:endParaRPr lang="en-US" sz="2200" dirty="0"/>
          </a:p>
          <a:p>
            <a:r>
              <a:rPr lang="en-US" sz="2200" dirty="0"/>
              <a:t>45 FTE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536766-76FF-110D-8E85-7360B306C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D420-A88D-724F-9718-08F3DD05F80A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5384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C94C5-43E9-4DD8-A4CB-6E93F4C63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Dining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C7349-21A8-418C-8C3F-43CABC14F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Dining Services</a:t>
            </a:r>
          </a:p>
          <a:p>
            <a:pPr lvl="1"/>
            <a:r>
              <a:rPr lang="en-US" sz="1800" dirty="0"/>
              <a:t>Food and beverage sales and service</a:t>
            </a:r>
          </a:p>
          <a:p>
            <a:pPr lvl="1"/>
            <a:r>
              <a:rPr lang="en-US" sz="1800" dirty="0"/>
              <a:t>Event scheduling, planning and catering services</a:t>
            </a:r>
          </a:p>
          <a:p>
            <a:pPr lvl="1"/>
            <a:r>
              <a:rPr lang="en-US" sz="1800" dirty="0"/>
              <a:t>Athletic event Concessions</a:t>
            </a:r>
          </a:p>
          <a:p>
            <a:pPr lvl="1"/>
            <a:r>
              <a:rPr lang="en-US" sz="1800" dirty="0"/>
              <a:t>Camp and conference coordination</a:t>
            </a:r>
            <a:endParaRPr lang="en-US" sz="2200" dirty="0"/>
          </a:p>
          <a:p>
            <a:r>
              <a:rPr lang="en-US" sz="2200" dirty="0"/>
              <a:t>Self-support (includes the Housing and Dining Fund)</a:t>
            </a:r>
          </a:p>
          <a:p>
            <a:pPr lvl="1"/>
            <a:r>
              <a:rPr lang="en-US" sz="1800" dirty="0"/>
              <a:t>Revenue ~$18M </a:t>
            </a:r>
          </a:p>
          <a:p>
            <a:pPr lvl="1"/>
            <a:r>
              <a:rPr lang="en-US" sz="1800" dirty="0"/>
              <a:t>Expenses ~$15M plus debt service</a:t>
            </a:r>
          </a:p>
          <a:p>
            <a:r>
              <a:rPr lang="en-US" sz="2200" dirty="0"/>
              <a:t> 32 FTE (Dining Services only)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4C1C5C-58B2-4716-A298-245B93928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D420-A88D-724F-9718-08F3DD05F80A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14BFA2-E98D-9C4F-CB27-16E5DADE94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9434" y="3764560"/>
            <a:ext cx="3438525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136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Business and Finance 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56387"/>
            <a:ext cx="8229600" cy="3569776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000" dirty="0"/>
              <a:t>The Division of Business and Finance provides stewardship of the University's human, financial and physical resources, which enhances the University's ability to achieve its mission. 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0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dirty="0"/>
              <a:t>This is accomplished by providing fiscal leadership, safeguarding university assets (both financial and physical) and providing a safe, attractive and comfortable physical environment. 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0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dirty="0"/>
              <a:t>These services are delivered in a timely and efficient fashion to both internal and external customers.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18AC54-AAE1-4E9A-BDA1-E1EB0A243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D420-A88D-724F-9718-08F3DD05F80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6738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C94C5-43E9-4DD8-A4CB-6E93F4C63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University Recreation Facilities &amp;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C7349-21A8-418C-8C3F-43CABC14F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Athletic and recreation venues</a:t>
            </a:r>
          </a:p>
          <a:p>
            <a:r>
              <a:rPr lang="en-US" sz="2200" dirty="0"/>
              <a:t>Fitness center, climbing wall, ice rink and running track</a:t>
            </a:r>
          </a:p>
          <a:p>
            <a:r>
              <a:rPr lang="en-US" sz="2200" dirty="0"/>
              <a:t>Source of revenue –index 1 funding, access and user fees</a:t>
            </a:r>
          </a:p>
          <a:p>
            <a:r>
              <a:rPr lang="en-US" sz="2200" dirty="0"/>
              <a:t>Includes equipment and facility annual upgrades</a:t>
            </a:r>
          </a:p>
          <a:p>
            <a:endParaRPr lang="en-US" sz="2200" dirty="0">
              <a:highlight>
                <a:srgbClr val="FFFF00"/>
              </a:highlight>
            </a:endParaRPr>
          </a:p>
          <a:p>
            <a:r>
              <a:rPr lang="en-US" sz="2200" dirty="0"/>
              <a:t>Index 1 ~$370K</a:t>
            </a:r>
          </a:p>
          <a:p>
            <a:r>
              <a:rPr lang="en-US" sz="2200" dirty="0"/>
              <a:t>Self-support</a:t>
            </a:r>
          </a:p>
          <a:p>
            <a:pPr lvl="1"/>
            <a:r>
              <a:rPr lang="en-US" sz="1800" dirty="0"/>
              <a:t>Revenue ~$150K</a:t>
            </a:r>
          </a:p>
          <a:p>
            <a:pPr lvl="1"/>
            <a:r>
              <a:rPr lang="en-US" sz="1800" dirty="0"/>
              <a:t>Expense ~$150K</a:t>
            </a:r>
          </a:p>
          <a:p>
            <a:pPr marL="400050"/>
            <a:r>
              <a:rPr lang="en-US" sz="2200" dirty="0"/>
              <a:t>8 FTE</a:t>
            </a:r>
          </a:p>
          <a:p>
            <a:pPr marL="0" indent="0">
              <a:buNone/>
            </a:pPr>
            <a:endParaRPr lang="en-US" sz="2200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4C1C5C-58B2-4716-A298-245B93928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D420-A88D-724F-9718-08F3DD05F80A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0317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C94C5-43E9-4DD8-A4CB-6E93F4C63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University Bookstore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C7349-21A8-418C-8C3F-43CABC14F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68085"/>
          </a:xfrm>
        </p:spPr>
        <p:txBody>
          <a:bodyPr>
            <a:normAutofit/>
          </a:bodyPr>
          <a:lstStyle/>
          <a:p>
            <a:r>
              <a:rPr lang="en-US" sz="2200" dirty="0"/>
              <a:t>Textbooks sales and rentals</a:t>
            </a:r>
          </a:p>
          <a:p>
            <a:r>
              <a:rPr lang="en-US" sz="2200" dirty="0"/>
              <a:t>Course materials, supplies, study aids and computer software sales</a:t>
            </a:r>
          </a:p>
          <a:p>
            <a:r>
              <a:rPr lang="en-US" sz="2200" dirty="0"/>
              <a:t>EWU gear sales </a:t>
            </a:r>
          </a:p>
          <a:p>
            <a:endParaRPr lang="en-US" sz="2200" dirty="0"/>
          </a:p>
          <a:p>
            <a:r>
              <a:rPr lang="en-US" sz="2200" dirty="0"/>
              <a:t>Self-support </a:t>
            </a:r>
          </a:p>
          <a:p>
            <a:pPr lvl="1"/>
            <a:r>
              <a:rPr lang="en-US" sz="1800" dirty="0"/>
              <a:t>Revenue ~$4.5M </a:t>
            </a:r>
          </a:p>
          <a:p>
            <a:pPr lvl="1"/>
            <a:r>
              <a:rPr lang="en-US" sz="1800" dirty="0"/>
              <a:t>Expenses ~$4.3M</a:t>
            </a:r>
            <a:endParaRPr lang="en-US" sz="2200" dirty="0"/>
          </a:p>
          <a:p>
            <a:r>
              <a:rPr lang="en-US" sz="2200" dirty="0"/>
              <a:t>6 FTE 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4C1C5C-58B2-4716-A298-245B93928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D420-A88D-724F-9718-08F3DD05F80A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1874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C94C5-43E9-4DD8-A4CB-6E93F4C63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Parking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C7349-21A8-418C-8C3F-43CABC14F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95500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/>
              <a:t>Campus parking services</a:t>
            </a:r>
          </a:p>
          <a:p>
            <a:endParaRPr lang="en-US" sz="2200" dirty="0"/>
          </a:p>
          <a:p>
            <a:r>
              <a:rPr lang="en-US" sz="2200" dirty="0"/>
              <a:t>Self-support  </a:t>
            </a:r>
          </a:p>
          <a:p>
            <a:pPr lvl="1"/>
            <a:r>
              <a:rPr lang="en-US" sz="1800" dirty="0"/>
              <a:t>Revenue ~$700K</a:t>
            </a:r>
          </a:p>
          <a:p>
            <a:pPr lvl="1"/>
            <a:r>
              <a:rPr lang="en-US" sz="1800" dirty="0"/>
              <a:t>Expense  ~$700K </a:t>
            </a:r>
          </a:p>
          <a:p>
            <a:endParaRPr lang="en-US" sz="2200" dirty="0"/>
          </a:p>
          <a:p>
            <a:r>
              <a:rPr lang="en-US" sz="2200" dirty="0"/>
              <a:t>4 FTE </a:t>
            </a:r>
          </a:p>
          <a:p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4C1C5C-58B2-4716-A298-245B93928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D420-A88D-724F-9718-08F3DD05F80A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5690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D3092-96B8-E2E5-DB17-AF434103B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University Obligations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E4B32-7985-46E0-7855-03CF80256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Central Service </a:t>
            </a:r>
          </a:p>
          <a:p>
            <a:pPr lvl="1"/>
            <a:r>
              <a:rPr lang="en-US" sz="2000" dirty="0"/>
              <a:t>Attorney General</a:t>
            </a:r>
          </a:p>
          <a:p>
            <a:pPr lvl="1"/>
            <a:r>
              <a:rPr lang="en-US" sz="2000" dirty="0"/>
              <a:t>State Auditor’s Office</a:t>
            </a:r>
          </a:p>
          <a:p>
            <a:pPr lvl="1"/>
            <a:r>
              <a:rPr lang="en-US" sz="2000" dirty="0"/>
              <a:t> Secretary of State</a:t>
            </a:r>
          </a:p>
          <a:p>
            <a:pPr lvl="1"/>
            <a:r>
              <a:rPr lang="en-US" sz="2000" dirty="0"/>
              <a:t>Department of Enterprise Services</a:t>
            </a:r>
          </a:p>
          <a:p>
            <a:pPr lvl="1"/>
            <a:r>
              <a:rPr lang="en-US" sz="2000" dirty="0"/>
              <a:t>Office of Financial Management </a:t>
            </a:r>
          </a:p>
          <a:p>
            <a:pPr lvl="1"/>
            <a:r>
              <a:rPr lang="en-US" sz="2000" dirty="0"/>
              <a:t>Consolidated Technology Services.  </a:t>
            </a:r>
          </a:p>
          <a:p>
            <a:r>
              <a:rPr lang="en-US" sz="2400" dirty="0"/>
              <a:t>Supplemental Retirement</a:t>
            </a:r>
          </a:p>
          <a:p>
            <a:r>
              <a:rPr lang="en-US" sz="2400" dirty="0"/>
              <a:t>Cheney Fire and Dispatch Contracts</a:t>
            </a:r>
          </a:p>
          <a:p>
            <a:r>
              <a:rPr lang="en-US" sz="2400" dirty="0"/>
              <a:t>Facility Contracts- Catalyst, SIERR, WSU Spokane</a:t>
            </a:r>
          </a:p>
          <a:p>
            <a:r>
              <a:rPr lang="en-US" sz="2400" dirty="0"/>
              <a:t>Contracts for Services-EAB, NWCCU, </a:t>
            </a:r>
            <a:r>
              <a:rPr lang="en-US" sz="2400" dirty="0" err="1"/>
              <a:t>etc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Index 1 ~$4.3M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5F0988-0DDB-5E91-2A0D-FC6148B33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D420-A88D-724F-9718-08F3DD05F80A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996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Logo_Vertical_4-Color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b="20673"/>
          <a:stretch/>
        </p:blipFill>
        <p:spPr bwMode="auto">
          <a:xfrm>
            <a:off x="2581956" y="1584605"/>
            <a:ext cx="4310743" cy="2851274"/>
          </a:xfrm>
          <a:prstGeom prst="rect">
            <a:avLst/>
          </a:prstGeom>
          <a:noFill/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51FEFF5-7A95-4351-8EB7-3792F86CC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D420-A88D-724F-9718-08F3DD05F80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28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60A378B-3496-8009-7219-ECA8A4FC1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274638"/>
            <a:ext cx="8342851" cy="1143000"/>
          </a:xfrm>
        </p:spPr>
        <p:txBody>
          <a:bodyPr>
            <a:normAutofit/>
          </a:bodyPr>
          <a:lstStyle/>
          <a:p>
            <a:r>
              <a:rPr lang="en-US" dirty="0"/>
              <a:t>Business and Finance Units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35FF7D-C89C-B189-0FCB-733F4C1E717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Units</a:t>
            </a:r>
          </a:p>
          <a:p>
            <a:pPr lvl="1"/>
            <a:r>
              <a:rPr lang="en-US" sz="1800" dirty="0"/>
              <a:t>Financial Services</a:t>
            </a:r>
          </a:p>
          <a:p>
            <a:pPr lvl="1"/>
            <a:r>
              <a:rPr lang="en-US" sz="1800" dirty="0"/>
              <a:t>Facilities &amp; Planning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/>
                <a:ea typeface="+mn-ea"/>
              </a:rPr>
              <a:t>Sustainability</a:t>
            </a:r>
            <a:endParaRPr lang="en-US" sz="1800" dirty="0"/>
          </a:p>
          <a:p>
            <a:pPr lvl="1"/>
            <a:r>
              <a:rPr lang="en-US" sz="1800" dirty="0"/>
              <a:t>Human Resources</a:t>
            </a:r>
          </a:p>
          <a:p>
            <a:pPr lvl="1"/>
            <a:r>
              <a:rPr lang="en-US" sz="1800" dirty="0"/>
              <a:t>Risk Management, Compliance &amp; Procurement</a:t>
            </a:r>
          </a:p>
          <a:p>
            <a:pPr lvl="1"/>
            <a:r>
              <a:rPr lang="en-US" sz="1800" dirty="0"/>
              <a:t>University Police</a:t>
            </a:r>
          </a:p>
          <a:p>
            <a:pPr lvl="1"/>
            <a:r>
              <a:rPr lang="en-US" sz="1800" dirty="0"/>
              <a:t>Auxiliary Services</a:t>
            </a:r>
          </a:p>
          <a:p>
            <a:pPr lvl="2"/>
            <a:r>
              <a:rPr lang="en-US" sz="1400" dirty="0"/>
              <a:t>University Recreation Center</a:t>
            </a:r>
          </a:p>
          <a:p>
            <a:pPr lvl="2"/>
            <a:r>
              <a:rPr lang="en-US" sz="1400" dirty="0"/>
              <a:t>Parking Services</a:t>
            </a:r>
          </a:p>
          <a:p>
            <a:pPr lvl="2"/>
            <a:r>
              <a:rPr lang="en-US" sz="1400" dirty="0"/>
              <a:t>Bookstore </a:t>
            </a:r>
          </a:p>
          <a:p>
            <a:pPr lvl="2"/>
            <a:r>
              <a:rPr lang="en-US" sz="1400" dirty="0"/>
              <a:t>Housing &amp; Dining Services</a:t>
            </a:r>
          </a:p>
          <a:p>
            <a:pPr lvl="1"/>
            <a:r>
              <a:rPr lang="en-US" sz="1800" dirty="0"/>
              <a:t>Information Technology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D3A16B5-459B-330B-4925-9406298B48B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Responsibilities</a:t>
            </a:r>
          </a:p>
          <a:p>
            <a:pPr lvl="1"/>
            <a:r>
              <a:rPr lang="en-US" sz="1800" dirty="0"/>
              <a:t>University Treasurer</a:t>
            </a:r>
          </a:p>
          <a:p>
            <a:pPr lvl="1"/>
            <a:r>
              <a:rPr lang="en-US" sz="1800" dirty="0"/>
              <a:t>Fiscal sustainability and leadership</a:t>
            </a:r>
          </a:p>
          <a:p>
            <a:pPr lvl="1"/>
            <a:r>
              <a:rPr lang="en-US" sz="1800" dirty="0"/>
              <a:t>Stewardship of resources </a:t>
            </a:r>
          </a:p>
          <a:p>
            <a:pPr lvl="1"/>
            <a:r>
              <a:rPr lang="en-US" sz="1800" dirty="0"/>
              <a:t>Risk management</a:t>
            </a:r>
          </a:p>
          <a:p>
            <a:pPr lvl="1"/>
            <a:r>
              <a:rPr lang="en-US" sz="1800" dirty="0"/>
              <a:t>University, State &amp; Federal Compliance</a:t>
            </a:r>
          </a:p>
          <a:p>
            <a:pPr lvl="1"/>
            <a:r>
              <a:rPr lang="en-US" sz="1800" dirty="0"/>
              <a:t>Auxiliaries</a:t>
            </a:r>
          </a:p>
          <a:p>
            <a:pPr lvl="1"/>
            <a:r>
              <a:rPr lang="en-US" sz="1800" dirty="0"/>
              <a:t>Campus safety</a:t>
            </a:r>
          </a:p>
          <a:p>
            <a:pPr lvl="1"/>
            <a:r>
              <a:rPr lang="en-US" sz="1800" dirty="0"/>
              <a:t>Campus infrastructure</a:t>
            </a:r>
            <a:br>
              <a:rPr lang="en-US" sz="1800" dirty="0"/>
            </a:br>
            <a:r>
              <a:rPr lang="en-US" sz="1500" dirty="0"/>
              <a:t>- Physical</a:t>
            </a:r>
            <a:br>
              <a:rPr lang="en-US" sz="1500" dirty="0"/>
            </a:br>
            <a:r>
              <a:rPr lang="en-US" sz="1500" dirty="0"/>
              <a:t>- Technological</a:t>
            </a:r>
          </a:p>
          <a:p>
            <a:pPr lvl="1"/>
            <a:r>
              <a:rPr lang="en-US" sz="1800" dirty="0"/>
              <a:t>Capital Planning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CB8E45-C4A8-ED66-169A-BDB324BF0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D420-A88D-724F-9718-08F3DD05F80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245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AB7D0-5BF6-4ACE-8BF0-2C47C59FA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Business and Finance Division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DE99F-A7AF-45E9-9096-2FC070BEC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77500" lnSpcReduction="20000"/>
          </a:bodyPr>
          <a:lstStyle/>
          <a:p>
            <a:endParaRPr lang="en-US" sz="2900" dirty="0"/>
          </a:p>
          <a:p>
            <a:pPr>
              <a:spcBef>
                <a:spcPts val="800"/>
              </a:spcBef>
            </a:pPr>
            <a:r>
              <a:rPr lang="en-US" sz="2900" dirty="0"/>
              <a:t>Supporting </a:t>
            </a:r>
            <a:r>
              <a:rPr lang="en-US" sz="2900" b="1" dirty="0"/>
              <a:t>student success </a:t>
            </a:r>
            <a:r>
              <a:rPr lang="en-US" sz="2900" dirty="0"/>
              <a:t>through a safe, healthy and supporting environment.</a:t>
            </a:r>
          </a:p>
          <a:p>
            <a:pPr>
              <a:spcBef>
                <a:spcPts val="800"/>
              </a:spcBef>
            </a:pPr>
            <a:r>
              <a:rPr lang="en-US" sz="2900" dirty="0"/>
              <a:t>Driving </a:t>
            </a:r>
            <a:r>
              <a:rPr lang="en-US" sz="2900" b="1" dirty="0"/>
              <a:t>customer value </a:t>
            </a:r>
            <a:r>
              <a:rPr lang="en-US" sz="2900" dirty="0"/>
              <a:t>through the delivery of exceptional service.</a:t>
            </a:r>
          </a:p>
          <a:p>
            <a:pPr>
              <a:spcBef>
                <a:spcPts val="800"/>
              </a:spcBef>
            </a:pPr>
            <a:r>
              <a:rPr lang="en-US" sz="2900" dirty="0"/>
              <a:t>Supporting EWU as an </a:t>
            </a:r>
            <a:r>
              <a:rPr lang="en-US" sz="2900" b="1" dirty="0"/>
              <a:t>institution of innovation </a:t>
            </a:r>
            <a:r>
              <a:rPr lang="en-US" sz="2900" dirty="0"/>
              <a:t>through operational excellence.</a:t>
            </a:r>
          </a:p>
          <a:p>
            <a:pPr>
              <a:spcBef>
                <a:spcPts val="800"/>
              </a:spcBef>
            </a:pPr>
            <a:r>
              <a:rPr lang="en-US" sz="2900" dirty="0"/>
              <a:t>Increasing the </a:t>
            </a:r>
            <a:r>
              <a:rPr lang="en-US" sz="2900" b="1" dirty="0"/>
              <a:t>diversity </a:t>
            </a:r>
            <a:r>
              <a:rPr lang="en-US" sz="2900" dirty="0"/>
              <a:t>of the Business and Finance Division workforce by attracting and retaining highly qualified and diverse staff members.</a:t>
            </a:r>
          </a:p>
          <a:p>
            <a:pPr>
              <a:spcBef>
                <a:spcPts val="800"/>
              </a:spcBef>
            </a:pPr>
            <a:r>
              <a:rPr lang="en-US" sz="2900" dirty="0"/>
              <a:t>Improving </a:t>
            </a:r>
            <a:r>
              <a:rPr lang="en-US" sz="2900" b="1" dirty="0"/>
              <a:t>sustainability </a:t>
            </a:r>
            <a:r>
              <a:rPr lang="en-US" sz="2900" dirty="0"/>
              <a:t>university-wide through the adoption of best practices.</a:t>
            </a:r>
          </a:p>
          <a:p>
            <a:pPr>
              <a:spcBef>
                <a:spcPts val="800"/>
              </a:spcBef>
            </a:pPr>
            <a:r>
              <a:rPr lang="en-US" sz="2900" dirty="0"/>
              <a:t>Enhancing EWU’s </a:t>
            </a:r>
            <a:r>
              <a:rPr lang="en-US" sz="2900" b="1" dirty="0"/>
              <a:t>visibility </a:t>
            </a:r>
            <a:r>
              <a:rPr lang="en-US" sz="2900" dirty="0"/>
              <a:t>through increased awareness of Business and Finance’s activities and achievements.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BAD479-861E-452D-9F3A-5885456C7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D420-A88D-724F-9718-08F3DD05F80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715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6C192-F4A3-D43E-9091-99B6A1E84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Finance and Planning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EB077-76AF-ABE7-73AF-36A374FBF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Leading Eastern through a challenging financial environment to ensure long term financial stability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Explore entrepreneurial approaches that will contribute to </a:t>
            </a:r>
            <a:r>
              <a:rPr lang="en-US" sz="2400" dirty="0" err="1"/>
              <a:t>Eastern’s</a:t>
            </a:r>
            <a:r>
              <a:rPr lang="en-US" sz="2400" dirty="0"/>
              <a:t> mission and  fiscal stability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>
                <a:solidFill>
                  <a:schemeClr val="tx1"/>
                </a:solidFill>
              </a:rPr>
              <a:t>Develop new planning and resource allocation model to support the changing university’s enrollment, services, and financial structure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In place Fall 2023 </a:t>
            </a:r>
            <a:r>
              <a:rPr lang="en-US" sz="2000" dirty="0"/>
              <a:t>for FY25 planning cycle</a:t>
            </a:r>
            <a:endParaRPr lang="en-US" sz="2000" dirty="0">
              <a:solidFill>
                <a:schemeClr val="tx1"/>
              </a:solidFill>
            </a:endParaRPr>
          </a:p>
          <a:p>
            <a:pPr lvl="2"/>
            <a:r>
              <a:rPr lang="en-US" sz="2000" dirty="0"/>
              <a:t>New model will support the university enterprise in the changing financial environment and enhance unit and university level decision support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BE6793-31AF-3CAD-4F5B-17EDD0310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D420-A88D-724F-9718-08F3DD05F80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410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DFC44-3E1E-B75B-6399-38C4F0240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on Sustainability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AE4AB-1B5A-BCFA-6F56-337938D91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Climate Action Plan</a:t>
            </a:r>
          </a:p>
          <a:p>
            <a:r>
              <a:rPr lang="en-US" dirty="0"/>
              <a:t>University Sustainability Committee</a:t>
            </a:r>
          </a:p>
          <a:p>
            <a:r>
              <a:rPr lang="en-US" dirty="0"/>
              <a:t>Climate Resiliency Landscape Master Plan</a:t>
            </a:r>
          </a:p>
          <a:p>
            <a:r>
              <a:rPr lang="en-US" dirty="0"/>
              <a:t>Co-hosted Sustainability Week</a:t>
            </a:r>
          </a:p>
          <a:p>
            <a:r>
              <a:rPr lang="en-US" dirty="0"/>
              <a:t>Improve energy performance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5AEF1C-6FD6-38C9-7BF1-7A2BA7EA4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D420-A88D-724F-9718-08F3DD05F80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069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A67ED-9434-36E7-23A7-171580C66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56EA1-FFC8-8914-B076-E40172341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Campus records digitization project</a:t>
            </a:r>
          </a:p>
          <a:p>
            <a:r>
              <a:rPr lang="en-US" dirty="0"/>
              <a:t>Electronic Personnel Actions</a:t>
            </a:r>
          </a:p>
          <a:p>
            <a:r>
              <a:rPr lang="en-US" dirty="0"/>
              <a:t>Migrate appropriate systems and services to SaaS or AWS Cloud</a:t>
            </a:r>
          </a:p>
          <a:p>
            <a:r>
              <a:rPr lang="en-US" dirty="0"/>
              <a:t>Comprehensive technology replacement plan and proposed replacement cycles</a:t>
            </a:r>
          </a:p>
          <a:p>
            <a:r>
              <a:rPr lang="en-US" dirty="0"/>
              <a:t>Albers Court remodel</a:t>
            </a:r>
          </a:p>
          <a:p>
            <a:r>
              <a:rPr lang="en-US" dirty="0"/>
              <a:t>Science Building Phase I</a:t>
            </a:r>
          </a:p>
          <a:p>
            <a:r>
              <a:rPr lang="en-US" dirty="0"/>
              <a:t>Campus Infrastructure</a:t>
            </a:r>
          </a:p>
          <a:p>
            <a:r>
              <a:rPr lang="en-US" dirty="0"/>
              <a:t>Collaboration with Student Affairs to develop a renewal and replacement plan for housing facilities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E17FDD-8E74-4A3D-2BEC-27F29C85D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D420-A88D-724F-9718-08F3DD05F80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072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FE0F3-EA65-4948-B554-D053ACEA5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University District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377E7-051C-EBDD-5B21-CC318A05E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improving the university district for the EWU students, faculty, and staff</a:t>
            </a:r>
          </a:p>
          <a:p>
            <a:r>
              <a:rPr lang="en-US" dirty="0"/>
              <a:t>Serve on the University District Development Committee</a:t>
            </a:r>
          </a:p>
          <a:p>
            <a:r>
              <a:rPr lang="en-US" dirty="0"/>
              <a:t>Public private partnership for the nursing program (SIERR building lease)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8E46D1-19F9-57D3-563D-AF994F11F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D420-A88D-724F-9718-08F3DD05F80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945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2D80C-E0E5-F8E9-388A-EE4D7AD06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Business and Finance</a:t>
            </a:r>
            <a:br>
              <a:rPr lang="en-US" sz="4000" dirty="0"/>
            </a:br>
            <a:r>
              <a:rPr lang="en-US" sz="4000" dirty="0"/>
              <a:t>Operations</a:t>
            </a:r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0E0C18C-7BA7-584A-3261-89468D400D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14413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65BFCC-ADA6-913B-62A8-688241EE8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D420-A88D-724F-9718-08F3DD05F80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B80B47-E4AF-DF9A-72A1-9E1CBB38434A}"/>
              </a:ext>
            </a:extLst>
          </p:cNvPr>
          <p:cNvSpPr txBox="1"/>
          <p:nvPr/>
        </p:nvSpPr>
        <p:spPr>
          <a:xfrm>
            <a:off x="4060272" y="3084835"/>
            <a:ext cx="679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29%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D3EF4F-F2A6-E080-7C16-09FC1D3D6B27}"/>
              </a:ext>
            </a:extLst>
          </p:cNvPr>
          <p:cNvSpPr txBox="1"/>
          <p:nvPr/>
        </p:nvSpPr>
        <p:spPr>
          <a:xfrm>
            <a:off x="260059" y="6375633"/>
            <a:ext cx="30116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Excludes GUOs</a:t>
            </a:r>
          </a:p>
        </p:txBody>
      </p:sp>
    </p:spTree>
    <p:extLst>
      <p:ext uri="{BB962C8B-B14F-4D97-AF65-F5344CB8AC3E}">
        <p14:creationId xmlns:p14="http://schemas.microsoft.com/office/powerpoint/2010/main" val="3933988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89F903B2B9C648B77C5CF1335963CC" ma:contentTypeVersion="5" ma:contentTypeDescription="Create a new document." ma:contentTypeScope="" ma:versionID="75ecf9a6718a01a58f9b3213ce6ce2f9">
  <xsd:schema xmlns:xsd="http://www.w3.org/2001/XMLSchema" xmlns:xs="http://www.w3.org/2001/XMLSchema" xmlns:p="http://schemas.microsoft.com/office/2006/metadata/properties" xmlns:ns3="fa0b6d68-f6a3-4747-9cad-d2409f12daad" xmlns:ns4="4deb0e03-c4db-449b-94f7-d56df8763035" targetNamespace="http://schemas.microsoft.com/office/2006/metadata/properties" ma:root="true" ma:fieldsID="25bb79c14206c9cb4134a8c32eb944d3" ns3:_="" ns4:_="">
    <xsd:import namespace="fa0b6d68-f6a3-4747-9cad-d2409f12daad"/>
    <xsd:import namespace="4deb0e03-c4db-449b-94f7-d56df876303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0b6d68-f6a3-4747-9cad-d2409f12da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eb0e03-c4db-449b-94f7-d56df876303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4341BD-277E-4A13-AF3B-2A3D25D50CF1}">
  <ds:schemaRefs>
    <ds:schemaRef ds:uri="http://purl.org/dc/elements/1.1/"/>
    <ds:schemaRef ds:uri="http://purl.org/dc/terms/"/>
    <ds:schemaRef ds:uri="http://schemas.microsoft.com/office/2006/metadata/properties"/>
    <ds:schemaRef ds:uri="fa0b6d68-f6a3-4747-9cad-d2409f12da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4deb0e03-c4db-449b-94f7-d56df876303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0603F2B-B696-43FB-8535-37B5ECEC86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E505B7-8FFB-47C5-938C-A6B4303EB0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0b6d68-f6a3-4747-9cad-d2409f12daad"/>
    <ds:schemaRef ds:uri="4deb0e03-c4db-449b-94f7-d56df87630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3424</TotalTime>
  <Words>1131</Words>
  <Application>Microsoft Office PowerPoint</Application>
  <PresentationFormat>On-screen Show (4:3)</PresentationFormat>
  <Paragraphs>286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Myriad Pro</vt:lpstr>
      <vt:lpstr>Office Theme</vt:lpstr>
      <vt:lpstr>Division of Business and Finance</vt:lpstr>
      <vt:lpstr>Business and Finance Mission</vt:lpstr>
      <vt:lpstr>Business and Finance Units</vt:lpstr>
      <vt:lpstr>Business and Finance Division</vt:lpstr>
      <vt:lpstr>Finance and Planning </vt:lpstr>
      <vt:lpstr>Focus on Sustainability</vt:lpstr>
      <vt:lpstr>Projects</vt:lpstr>
      <vt:lpstr>University District</vt:lpstr>
      <vt:lpstr>Business and Finance Operations</vt:lpstr>
      <vt:lpstr>Business and Finance Budget Impacts</vt:lpstr>
      <vt:lpstr>Business and Finance Departments</vt:lpstr>
      <vt:lpstr>Facilities &amp; Planning Services</vt:lpstr>
      <vt:lpstr>Sustainability</vt:lpstr>
      <vt:lpstr>Human Resources</vt:lpstr>
      <vt:lpstr>Risk Management, Compliance &amp; Procurement</vt:lpstr>
      <vt:lpstr>Financial Services</vt:lpstr>
      <vt:lpstr>University Police</vt:lpstr>
      <vt:lpstr>Information Technology</vt:lpstr>
      <vt:lpstr>Dining Services</vt:lpstr>
      <vt:lpstr>University Recreation Facilities &amp; Operations</vt:lpstr>
      <vt:lpstr>University Bookstore</vt:lpstr>
      <vt:lpstr>Parking Services</vt:lpstr>
      <vt:lpstr>General University Obligations</vt:lpstr>
      <vt:lpstr>PowerPoint Presentation</vt:lpstr>
    </vt:vector>
  </TitlesOfParts>
  <Company>EWU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EWU EWU</dc:creator>
  <cp:lastModifiedBy>Habegger, Toni</cp:lastModifiedBy>
  <cp:revision>49</cp:revision>
  <cp:lastPrinted>2023-05-11T22:14:16Z</cp:lastPrinted>
  <dcterms:created xsi:type="dcterms:W3CDTF">2018-03-08T21:54:23Z</dcterms:created>
  <dcterms:modified xsi:type="dcterms:W3CDTF">2023-05-12T18:34:44Z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0x0101007589F903B2B9C648B77C5CF1335963CC</vt:lpwstr>
  </property>
</Properties>
</file>