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77" r:id="rId6"/>
    <p:sldId id="278" r:id="rId7"/>
    <p:sldId id="279" r:id="rId8"/>
    <p:sldId id="280" r:id="rId9"/>
    <p:sldId id="281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00"/>
    <a:srgbClr val="CC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1" autoAdjust="0"/>
    <p:restoredTop sz="94675" autoAdjust="0"/>
  </p:normalViewPr>
  <p:slideViewPr>
    <p:cSldViewPr snapToGrid="0" snapToObjects="1">
      <p:cViewPr varScale="1">
        <p:scale>
          <a:sx n="108" d="100"/>
          <a:sy n="108" d="100"/>
        </p:scale>
        <p:origin x="294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1" y="1863715"/>
            <a:ext cx="7156787" cy="1484371"/>
          </a:xfrm>
        </p:spPr>
        <p:txBody>
          <a:bodyPr/>
          <a:lstStyle>
            <a:lvl1pPr algn="l">
              <a:defRPr b="1" i="0">
                <a:solidFill>
                  <a:srgbClr val="CC0202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62507"/>
            <a:ext cx="8534400" cy="46795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CC0202"/>
                </a:solidFill>
                <a:latin typeface="Myriad Pro"/>
                <a:cs typeface="Myriad Pro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RED lin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3502285"/>
            <a:ext cx="7552265" cy="9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4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2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3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7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1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9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B47523F-F42C-834D-B5C4-1E651728546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6B7D420-A88D-724F-9718-08F3DD05F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1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D29925-3CCC-2D44-B3AC-5CA09B174DD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22149" y="6308725"/>
            <a:ext cx="3860251" cy="33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000" b="1" i="0" kern="1200">
          <a:solidFill>
            <a:srgbClr val="CC0202"/>
          </a:solidFill>
          <a:latin typeface="Myriad Pro"/>
          <a:ea typeface="+mj-ea"/>
          <a:cs typeface="Myriad Pro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C0202"/>
          </a:solidFill>
          <a:latin typeface="Myriad Pro"/>
          <a:ea typeface="+mn-ea"/>
          <a:cs typeface="Myriad Pro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b="0" i="0" kern="1200">
          <a:solidFill>
            <a:srgbClr val="CC0202"/>
          </a:solidFill>
          <a:latin typeface="Myriad Pro"/>
          <a:ea typeface="+mn-ea"/>
          <a:cs typeface="Myriad Pro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CC0202"/>
          </a:solidFill>
          <a:latin typeface="Myriad Pro"/>
          <a:ea typeface="+mn-ea"/>
          <a:cs typeface="Myriad Pro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b="0" i="0" kern="1200">
          <a:solidFill>
            <a:srgbClr val="CC0202"/>
          </a:solidFill>
          <a:latin typeface="Myriad Pro"/>
          <a:ea typeface="+mn-ea"/>
          <a:cs typeface="Myriad Pro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b="0" i="0" kern="1200">
          <a:solidFill>
            <a:srgbClr val="CC0202"/>
          </a:solidFill>
          <a:latin typeface="Myriad Pro"/>
          <a:ea typeface="+mn-ea"/>
          <a:cs typeface="Myriad Pro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82F1D2-C5D4-4DED-B0E9-BB0461633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607" y="1091588"/>
            <a:ext cx="3192716" cy="1906895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2DDEBCDB-820B-47B8-8C9E-EA441DAF0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4708" y="3684039"/>
            <a:ext cx="4022591" cy="350967"/>
          </a:xfrm>
        </p:spPr>
        <p:txBody>
          <a:bodyPr>
            <a:noAutofit/>
          </a:bodyPr>
          <a:lstStyle/>
          <a:p>
            <a:pPr algn="ctr"/>
            <a:r>
              <a:rPr lang="en-US" sz="900" dirty="0"/>
              <a:t>University Budget Committee</a:t>
            </a:r>
          </a:p>
          <a:p>
            <a:pPr algn="ctr"/>
            <a:r>
              <a:rPr lang="en-US" sz="900" dirty="0"/>
              <a:t>May 9, 2023</a:t>
            </a:r>
          </a:p>
          <a:p>
            <a:pPr algn="ctr"/>
            <a:endParaRPr lang="en-US" sz="900" dirty="0"/>
          </a:p>
          <a:p>
            <a:pPr algn="ctr"/>
            <a:endParaRPr lang="en-US" sz="900" dirty="0"/>
          </a:p>
          <a:p>
            <a:pPr algn="ctr"/>
            <a:endParaRPr lang="en-US" sz="900" dirty="0"/>
          </a:p>
          <a:p>
            <a:pPr algn="ctr"/>
            <a:r>
              <a:rPr lang="en-US" sz="900" dirty="0"/>
              <a:t>Dr. Shari Clarke, Vice President for Diversity &amp; Senior Diversity Officer</a:t>
            </a:r>
          </a:p>
          <a:p>
            <a:pPr algn="ctr"/>
            <a:r>
              <a:rPr lang="en-US" sz="900" dirty="0"/>
              <a:t>Kim Davis, Senior Diversity Officer for Diversity &amp; Inclusion</a:t>
            </a:r>
          </a:p>
          <a:p>
            <a:pPr algn="ctr"/>
            <a:r>
              <a:rPr lang="en-US" sz="900" dirty="0"/>
              <a:t>Marilyn Dreis, Exec. Assist to the VP &amp; Director of Diversity Programs</a:t>
            </a:r>
            <a:br>
              <a:rPr lang="en-US" sz="900" dirty="0"/>
            </a:br>
            <a:r>
              <a:rPr lang="en-US" sz="900" dirty="0"/>
              <a:t>Stephanie Bradley, DEI Training &amp; Development Consultant</a:t>
            </a:r>
          </a:p>
        </p:txBody>
      </p:sp>
    </p:spTree>
    <p:extLst>
      <p:ext uri="{BB962C8B-B14F-4D97-AF65-F5344CB8AC3E}">
        <p14:creationId xmlns:p14="http://schemas.microsoft.com/office/powerpoint/2010/main" val="230213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95000"/>
                <a:lumOff val="5000"/>
              </a:schemeClr>
            </a:gs>
            <a:gs pos="100000">
              <a:srgbClr val="E500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DFEB0-CA30-C71E-C34D-7562E1AEFA0A}"/>
              </a:ext>
            </a:extLst>
          </p:cNvPr>
          <p:cNvSpPr txBox="1"/>
          <p:nvPr/>
        </p:nvSpPr>
        <p:spPr>
          <a:xfrm>
            <a:off x="152400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ODEI Budget Planning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2024-2025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100038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96B9B2-DE61-CC41-E072-5DBE8FBE26B0}"/>
              </a:ext>
            </a:extLst>
          </p:cNvPr>
          <p:cNvSpPr txBox="1"/>
          <p:nvPr/>
        </p:nvSpPr>
        <p:spPr>
          <a:xfrm>
            <a:off x="7910004" y="1916243"/>
            <a:ext cx="285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/>
              <a:t>2024</a:t>
            </a:r>
            <a:r>
              <a:rPr lang="en-US" b="1" dirty="0"/>
              <a:t>			</a:t>
            </a:r>
            <a:r>
              <a:rPr lang="en-US" b="1" u="sng" dirty="0"/>
              <a:t>2025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A603D-CDA4-301E-6ECF-808D4C586F5A}"/>
              </a:ext>
            </a:extLst>
          </p:cNvPr>
          <p:cNvSpPr txBox="1"/>
          <p:nvPr/>
        </p:nvSpPr>
        <p:spPr>
          <a:xfrm>
            <a:off x="683580" y="2261374"/>
            <a:ext cx="11265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Personnel</a:t>
            </a:r>
          </a:p>
          <a:p>
            <a:r>
              <a:rPr lang="en-US" dirty="0"/>
              <a:t>VP - with benefits (S. Clarke)											$231,330.00		$231,330.00</a:t>
            </a:r>
          </a:p>
          <a:p>
            <a:r>
              <a:rPr lang="en-US" dirty="0"/>
              <a:t>Executive Assistant/Dir. of Div. Programs – with benefits (M. Dreis)			$  99,692.00		$  99,692.00</a:t>
            </a:r>
          </a:p>
          <a:p>
            <a:r>
              <a:rPr lang="en-US" u="sng" dirty="0"/>
              <a:t>Sr. Director for Div. &amp; Inclusion – 50% with Benefits (K. Davis)				$  64,129.00		$  64,129.00</a:t>
            </a:r>
          </a:p>
          <a:p>
            <a:r>
              <a:rPr lang="en-US" b="1" dirty="0"/>
              <a:t>TOTAL															$395,151.00		$395,151.00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B45A-8E0E-96B2-3031-E3EE666F828F}"/>
              </a:ext>
            </a:extLst>
          </p:cNvPr>
          <p:cNvSpPr txBox="1"/>
          <p:nvPr/>
        </p:nvSpPr>
        <p:spPr>
          <a:xfrm>
            <a:off x="683579" y="3876418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Operating Expenses		</a:t>
            </a:r>
            <a:r>
              <a:rPr lang="en-US" u="sng" dirty="0"/>
              <a:t>										</a:t>
            </a:r>
            <a:r>
              <a:rPr lang="en-US" b="1" u="sng" dirty="0"/>
              <a:t>$  96,300.00		$  96,300.00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A8A14A-8028-E18D-7177-035CE753308A}"/>
              </a:ext>
            </a:extLst>
          </p:cNvPr>
          <p:cNvSpPr txBox="1"/>
          <p:nvPr/>
        </p:nvSpPr>
        <p:spPr>
          <a:xfrm>
            <a:off x="683580" y="4501663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GRAND TOTAL														$491,451.00		$491,451.00</a:t>
            </a:r>
          </a:p>
        </p:txBody>
      </p:sp>
    </p:spTree>
    <p:extLst>
      <p:ext uri="{BB962C8B-B14F-4D97-AF65-F5344CB8AC3E}">
        <p14:creationId xmlns:p14="http://schemas.microsoft.com/office/powerpoint/2010/main" val="41893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95000"/>
                <a:lumOff val="5000"/>
              </a:schemeClr>
            </a:gs>
            <a:gs pos="100000">
              <a:srgbClr val="E500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DFEB0-CA30-C71E-C34D-7562E1AEFA0A}"/>
              </a:ext>
            </a:extLst>
          </p:cNvPr>
          <p:cNvSpPr txBox="1"/>
          <p:nvPr/>
        </p:nvSpPr>
        <p:spPr>
          <a:xfrm>
            <a:off x="152400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ODEI Ledger Reserves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2024-2025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100366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96B9B2-DE61-CC41-E072-5DBE8FBE26B0}"/>
              </a:ext>
            </a:extLst>
          </p:cNvPr>
          <p:cNvSpPr txBox="1"/>
          <p:nvPr/>
        </p:nvSpPr>
        <p:spPr>
          <a:xfrm>
            <a:off x="9046346" y="2102674"/>
            <a:ext cx="1802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/>
              <a:t>Balance</a:t>
            </a:r>
            <a:r>
              <a:rPr lang="en-US" b="1" dirty="0"/>
              <a:t>			</a:t>
            </a:r>
            <a:endParaRPr lang="en-US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A603D-CDA4-301E-6ECF-808D4C586F5A}"/>
              </a:ext>
            </a:extLst>
          </p:cNvPr>
          <p:cNvSpPr txBox="1"/>
          <p:nvPr/>
        </p:nvSpPr>
        <p:spPr>
          <a:xfrm>
            <a:off x="1819922" y="2447805"/>
            <a:ext cx="11265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ODEI Reserves 													$ 74,531.00</a:t>
            </a:r>
            <a:r>
              <a:rPr lang="en-US" dirty="0"/>
              <a:t>		</a:t>
            </a:r>
          </a:p>
          <a:p>
            <a:r>
              <a:rPr lang="en-US" b="1" dirty="0"/>
              <a:t>TOTAL															$ 74,531.00	</a:t>
            </a:r>
          </a:p>
        </p:txBody>
      </p:sp>
    </p:spTree>
    <p:extLst>
      <p:ext uri="{BB962C8B-B14F-4D97-AF65-F5344CB8AC3E}">
        <p14:creationId xmlns:p14="http://schemas.microsoft.com/office/powerpoint/2010/main" val="203224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95000"/>
                <a:lumOff val="5000"/>
              </a:schemeClr>
            </a:gs>
            <a:gs pos="100000">
              <a:srgbClr val="E500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DFEB0-CA30-C71E-C34D-7562E1AEFA0A}"/>
              </a:ext>
            </a:extLst>
          </p:cNvPr>
          <p:cNvSpPr txBox="1"/>
          <p:nvPr/>
        </p:nvSpPr>
        <p:spPr>
          <a:xfrm>
            <a:off x="152400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ODEI Ledger 2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2024-2025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96B9B2-DE61-CC41-E072-5DBE8FBE26B0}"/>
              </a:ext>
            </a:extLst>
          </p:cNvPr>
          <p:cNvSpPr txBox="1"/>
          <p:nvPr/>
        </p:nvSpPr>
        <p:spPr>
          <a:xfrm>
            <a:off x="8637973" y="1827467"/>
            <a:ext cx="1802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/>
              <a:t>Balance</a:t>
            </a:r>
            <a:r>
              <a:rPr lang="en-US" b="1" dirty="0"/>
              <a:t>			</a:t>
            </a:r>
            <a:endParaRPr lang="en-US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A603D-CDA4-301E-6ECF-808D4C586F5A}"/>
              </a:ext>
            </a:extLst>
          </p:cNvPr>
          <p:cNvSpPr txBox="1"/>
          <p:nvPr/>
        </p:nvSpPr>
        <p:spPr>
          <a:xfrm>
            <a:off x="1393794" y="2261374"/>
            <a:ext cx="10555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Ivy Leadership Academy (200641)										$   1,292.11		</a:t>
            </a:r>
          </a:p>
          <a:p>
            <a:r>
              <a:rPr lang="en-US" dirty="0"/>
              <a:t>ODEI Diversity Education Program (200642)								$   2,522.36		</a:t>
            </a:r>
          </a:p>
          <a:p>
            <a:r>
              <a:rPr lang="en-US" u="sng" dirty="0"/>
              <a:t>D&amp;I Certificate Program	(200691)										$ 13,255.77	</a:t>
            </a:r>
            <a:r>
              <a:rPr lang="en-US" dirty="0"/>
              <a:t>	</a:t>
            </a:r>
          </a:p>
          <a:p>
            <a:r>
              <a:rPr lang="en-US" b="1" dirty="0"/>
              <a:t>TOTAL															$ 17,070.00	</a:t>
            </a:r>
          </a:p>
        </p:txBody>
      </p:sp>
    </p:spTree>
    <p:extLst>
      <p:ext uri="{BB962C8B-B14F-4D97-AF65-F5344CB8AC3E}">
        <p14:creationId xmlns:p14="http://schemas.microsoft.com/office/powerpoint/2010/main" val="172446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95000"/>
                <a:lumOff val="5000"/>
              </a:schemeClr>
            </a:gs>
            <a:gs pos="100000">
              <a:srgbClr val="E500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DFEB0-CA30-C71E-C34D-7562E1AEFA0A}"/>
              </a:ext>
            </a:extLst>
          </p:cNvPr>
          <p:cNvSpPr txBox="1"/>
          <p:nvPr/>
        </p:nvSpPr>
        <p:spPr>
          <a:xfrm>
            <a:off x="152400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Center for Inclusive Excellence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2024-2025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100419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96B9B2-DE61-CC41-E072-5DBE8FBE26B0}"/>
              </a:ext>
            </a:extLst>
          </p:cNvPr>
          <p:cNvSpPr txBox="1"/>
          <p:nvPr/>
        </p:nvSpPr>
        <p:spPr>
          <a:xfrm>
            <a:off x="7910004" y="1916243"/>
            <a:ext cx="285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/>
              <a:t>2024</a:t>
            </a:r>
            <a:r>
              <a:rPr lang="en-US" b="1" dirty="0"/>
              <a:t>			</a:t>
            </a:r>
            <a:r>
              <a:rPr lang="en-US" b="1" u="sng" dirty="0"/>
              <a:t>2025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A603D-CDA4-301E-6ECF-808D4C586F5A}"/>
              </a:ext>
            </a:extLst>
          </p:cNvPr>
          <p:cNvSpPr txBox="1"/>
          <p:nvPr/>
        </p:nvSpPr>
        <p:spPr>
          <a:xfrm>
            <a:off x="683580" y="2261374"/>
            <a:ext cx="11265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Personnel</a:t>
            </a:r>
          </a:p>
          <a:p>
            <a:r>
              <a:rPr lang="en-US" dirty="0"/>
              <a:t>Sr. Director for Div. &amp; Inclusion – 25% with benefits (</a:t>
            </a:r>
            <a:r>
              <a:rPr lang="en-US" dirty="0" err="1"/>
              <a:t>K.Davis</a:t>
            </a:r>
            <a:r>
              <a:rPr lang="en-US" dirty="0"/>
              <a:t>)				$  32,065.00		$  32,065.00</a:t>
            </a:r>
          </a:p>
          <a:p>
            <a:r>
              <a:rPr lang="en-US" u="sng" dirty="0"/>
              <a:t>DEI </a:t>
            </a:r>
            <a:r>
              <a:rPr lang="en-US" u="sng" dirty="0" err="1"/>
              <a:t>Trng</a:t>
            </a:r>
            <a:r>
              <a:rPr lang="en-US" u="sng" dirty="0"/>
              <a:t> &amp; Dev Coord – 75% with benefits (S. Bradley)						$  63,513.00		$  63,513.00</a:t>
            </a:r>
          </a:p>
          <a:p>
            <a:r>
              <a:rPr lang="en-US" b="1" dirty="0"/>
              <a:t>TOTAL															$  95,578.00		$  95,578.00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B45A-8E0E-96B2-3031-E3EE666F828F}"/>
              </a:ext>
            </a:extLst>
          </p:cNvPr>
          <p:cNvSpPr txBox="1"/>
          <p:nvPr/>
        </p:nvSpPr>
        <p:spPr>
          <a:xfrm>
            <a:off x="683579" y="3876418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Operating Expenses		</a:t>
            </a:r>
            <a:r>
              <a:rPr lang="en-US" u="sng" dirty="0"/>
              <a:t>										</a:t>
            </a:r>
            <a:r>
              <a:rPr lang="en-US" b="1" u="sng" dirty="0"/>
              <a:t>$  44,942.00		$  44,942.00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A8A14A-8028-E18D-7177-035CE753308A}"/>
              </a:ext>
            </a:extLst>
          </p:cNvPr>
          <p:cNvSpPr txBox="1"/>
          <p:nvPr/>
        </p:nvSpPr>
        <p:spPr>
          <a:xfrm>
            <a:off x="683580" y="4501663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GRAND TOTAL														$140,520.00		$140,520.00</a:t>
            </a:r>
          </a:p>
        </p:txBody>
      </p:sp>
    </p:spTree>
    <p:extLst>
      <p:ext uri="{BB962C8B-B14F-4D97-AF65-F5344CB8AC3E}">
        <p14:creationId xmlns:p14="http://schemas.microsoft.com/office/powerpoint/2010/main" val="2368498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95000"/>
                <a:lumOff val="5000"/>
              </a:schemeClr>
            </a:gs>
            <a:gs pos="100000">
              <a:srgbClr val="E500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DFEB0-CA30-C71E-C34D-7562E1AEFA0A}"/>
              </a:ext>
            </a:extLst>
          </p:cNvPr>
          <p:cNvSpPr txBox="1"/>
          <p:nvPr/>
        </p:nvSpPr>
        <p:spPr>
          <a:xfrm>
            <a:off x="152400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Diversity in Higher Education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2024-2025</a:t>
            </a:r>
          </a:p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100425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96B9B2-DE61-CC41-E072-5DBE8FBE26B0}"/>
              </a:ext>
            </a:extLst>
          </p:cNvPr>
          <p:cNvSpPr txBox="1"/>
          <p:nvPr/>
        </p:nvSpPr>
        <p:spPr>
          <a:xfrm>
            <a:off x="7910004" y="1916243"/>
            <a:ext cx="285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/>
              <a:t>2024</a:t>
            </a:r>
            <a:r>
              <a:rPr lang="en-US" b="1" dirty="0"/>
              <a:t>			</a:t>
            </a:r>
            <a:r>
              <a:rPr lang="en-US" b="1" u="sng" dirty="0"/>
              <a:t>2025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A603D-CDA4-301E-6ECF-808D4C586F5A}"/>
              </a:ext>
            </a:extLst>
          </p:cNvPr>
          <p:cNvSpPr txBox="1"/>
          <p:nvPr/>
        </p:nvSpPr>
        <p:spPr>
          <a:xfrm>
            <a:off x="683580" y="2261374"/>
            <a:ext cx="11265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Personnel</a:t>
            </a:r>
          </a:p>
          <a:p>
            <a:r>
              <a:rPr lang="en-US" dirty="0"/>
              <a:t>Sr. Director for Div. &amp; Inclusion – 25% with benefits (</a:t>
            </a:r>
            <a:r>
              <a:rPr lang="en-US" dirty="0" err="1"/>
              <a:t>K.Davis</a:t>
            </a:r>
            <a:r>
              <a:rPr lang="en-US" dirty="0"/>
              <a:t>)				$  32,065.00		$  32,065.00</a:t>
            </a:r>
          </a:p>
          <a:p>
            <a:r>
              <a:rPr lang="en-US" u="sng" dirty="0"/>
              <a:t>DEI </a:t>
            </a:r>
            <a:r>
              <a:rPr lang="en-US" u="sng" dirty="0" err="1"/>
              <a:t>Trng</a:t>
            </a:r>
            <a:r>
              <a:rPr lang="en-US" u="sng" dirty="0"/>
              <a:t> &amp; Dev Coord – 25% with benefits (S. Bradley)						$  21,171.00		$  21,171.00</a:t>
            </a:r>
          </a:p>
          <a:p>
            <a:r>
              <a:rPr lang="en-US" b="1" dirty="0"/>
              <a:t>TOTAL															$  53,236.00		$  53,236.00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B45A-8E0E-96B2-3031-E3EE666F828F}"/>
              </a:ext>
            </a:extLst>
          </p:cNvPr>
          <p:cNvSpPr txBox="1"/>
          <p:nvPr/>
        </p:nvSpPr>
        <p:spPr>
          <a:xfrm>
            <a:off x="683579" y="3876418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Operating Expenses		</a:t>
            </a:r>
            <a:r>
              <a:rPr lang="en-US" u="sng" dirty="0"/>
              <a:t>										</a:t>
            </a:r>
            <a:r>
              <a:rPr lang="en-US" b="1" u="sng" dirty="0"/>
              <a:t>$  35,000.00		$  35,000.00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A8A14A-8028-E18D-7177-035CE753308A}"/>
              </a:ext>
            </a:extLst>
          </p:cNvPr>
          <p:cNvSpPr txBox="1"/>
          <p:nvPr/>
        </p:nvSpPr>
        <p:spPr>
          <a:xfrm>
            <a:off x="683580" y="4501663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GRAND TOTAL														$  88,236.00		$  88,236.00</a:t>
            </a:r>
          </a:p>
        </p:txBody>
      </p:sp>
    </p:spTree>
    <p:extLst>
      <p:ext uri="{BB962C8B-B14F-4D97-AF65-F5344CB8AC3E}">
        <p14:creationId xmlns:p14="http://schemas.microsoft.com/office/powerpoint/2010/main" val="285157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95000"/>
                <a:lumOff val="5000"/>
              </a:schemeClr>
            </a:gs>
            <a:gs pos="100000">
              <a:srgbClr val="E500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DFEB0-CA30-C71E-C34D-7562E1AEFA0A}"/>
              </a:ext>
            </a:extLst>
          </p:cNvPr>
          <p:cNvSpPr txBox="1"/>
          <p:nvPr/>
        </p:nvSpPr>
        <p:spPr>
          <a:xfrm>
            <a:off x="152400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Office for Diversity, Equity &amp; Inclusion</a:t>
            </a:r>
          </a:p>
          <a:p>
            <a:pPr algn="ctr"/>
            <a:endParaRPr lang="en-US" sz="3600" dirty="0">
              <a:latin typeface="Footlight MT Light" panose="0204060206030A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B45A-8E0E-96B2-3031-E3EE666F828F}"/>
              </a:ext>
            </a:extLst>
          </p:cNvPr>
          <p:cNvSpPr txBox="1"/>
          <p:nvPr/>
        </p:nvSpPr>
        <p:spPr>
          <a:xfrm>
            <a:off x="2474644" y="1542753"/>
            <a:ext cx="259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Greatest Strengths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7941C-8ED5-FFE8-435D-8AC71C8FDDCC}"/>
              </a:ext>
            </a:extLst>
          </p:cNvPr>
          <p:cNvSpPr txBox="1"/>
          <p:nvPr/>
        </p:nvSpPr>
        <p:spPr>
          <a:xfrm>
            <a:off x="4765083" y="2700312"/>
            <a:ext cx="237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Greatest Challenges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2195B-2A0F-2912-03AA-D7F9C47AA811}"/>
              </a:ext>
            </a:extLst>
          </p:cNvPr>
          <p:cNvSpPr txBox="1"/>
          <p:nvPr/>
        </p:nvSpPr>
        <p:spPr>
          <a:xfrm>
            <a:off x="6096000" y="4163295"/>
            <a:ext cx="538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Funding for Specific Goals</a:t>
            </a:r>
          </a:p>
        </p:txBody>
      </p:sp>
    </p:spTree>
    <p:extLst>
      <p:ext uri="{BB962C8B-B14F-4D97-AF65-F5344CB8AC3E}">
        <p14:creationId xmlns:p14="http://schemas.microsoft.com/office/powerpoint/2010/main" val="5280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95000"/>
                <a:lumOff val="5000"/>
              </a:schemeClr>
            </a:gs>
            <a:gs pos="100000">
              <a:srgbClr val="E500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DFEB0-CA30-C71E-C34D-7562E1AEFA0A}"/>
              </a:ext>
            </a:extLst>
          </p:cNvPr>
          <p:cNvSpPr txBox="1"/>
          <p:nvPr/>
        </p:nvSpPr>
        <p:spPr>
          <a:xfrm>
            <a:off x="1524000" y="2574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ootlight MT Light" panose="0204060206030A020304" pitchFamily="18" charset="0"/>
              </a:rPr>
              <a:t>Office for Diversity, Equity &amp; Inclusion</a:t>
            </a:r>
          </a:p>
          <a:p>
            <a:pPr algn="ctr"/>
            <a:endParaRPr lang="en-US" sz="3600" dirty="0">
              <a:latin typeface="Footlight MT Light" panose="0204060206030A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B45A-8E0E-96B2-3031-E3EE666F828F}"/>
              </a:ext>
            </a:extLst>
          </p:cNvPr>
          <p:cNvSpPr txBox="1"/>
          <p:nvPr/>
        </p:nvSpPr>
        <p:spPr>
          <a:xfrm>
            <a:off x="781233" y="1772410"/>
            <a:ext cx="11265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Funding Cuts in ODEI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Dr. Clarke  - 12 month to 11 month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Kim Davis – 50% on ODEI budget and 25% on Center budget and 25% on Higher Education funds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Program Coordinator position cut – job duties have been absorbed by Marilyn Dreis and Kim Davis</a:t>
            </a:r>
          </a:p>
        </p:txBody>
      </p:sp>
    </p:spTree>
    <p:extLst>
      <p:ext uri="{BB962C8B-B14F-4D97-AF65-F5344CB8AC3E}">
        <p14:creationId xmlns:p14="http://schemas.microsoft.com/office/powerpoint/2010/main" val="42844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95000"/>
                <a:lumOff val="5000"/>
              </a:schemeClr>
            </a:gs>
            <a:gs pos="100000">
              <a:srgbClr val="E500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531B45A-8E0E-96B2-3031-E3EE666F828F}"/>
              </a:ext>
            </a:extLst>
          </p:cNvPr>
          <p:cNvSpPr txBox="1"/>
          <p:nvPr/>
        </p:nvSpPr>
        <p:spPr>
          <a:xfrm>
            <a:off x="0" y="1275261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7200" dirty="0">
                <a:latin typeface="Footlight MT Light" panose="0204060206030A020304" pitchFamily="18" charset="0"/>
              </a:rPr>
              <a:t>Q&amp;A</a:t>
            </a:r>
          </a:p>
          <a:p>
            <a:pPr lvl="1" algn="ctr"/>
            <a:endParaRPr lang="en-US" sz="7200" dirty="0">
              <a:latin typeface="Footlight MT Light" panose="0204060206030A020304" pitchFamily="18" charset="0"/>
            </a:endParaRPr>
          </a:p>
          <a:p>
            <a:pPr lvl="1" algn="ctr"/>
            <a:r>
              <a:rPr lang="en-US" sz="7200" dirty="0">
                <a:latin typeface="Footlight MT Light" panose="0204060206030A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8272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5689</TotalTime>
  <Words>683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Footlight MT Light</vt:lpstr>
      <vt:lpstr>Myriad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 EWU</dc:creator>
  <cp:lastModifiedBy>Dreis, Marilyn</cp:lastModifiedBy>
  <cp:revision>36</cp:revision>
  <cp:lastPrinted>2023-05-09T21:34:34Z</cp:lastPrinted>
  <dcterms:created xsi:type="dcterms:W3CDTF">2018-03-08T21:54:23Z</dcterms:created>
  <dcterms:modified xsi:type="dcterms:W3CDTF">2023-05-10T15:23:00Z</dcterms:modified>
</cp:coreProperties>
</file>