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73" r:id="rId6"/>
    <p:sldId id="280" r:id="rId7"/>
    <p:sldId id="281" r:id="rId8"/>
    <p:sldId id="290" r:id="rId9"/>
    <p:sldId id="288" r:id="rId10"/>
    <p:sldId id="291" r:id="rId11"/>
    <p:sldId id="287" r:id="rId12"/>
    <p:sldId id="286" r:id="rId13"/>
    <p:sldId id="285" r:id="rId14"/>
    <p:sldId id="284" r:id="rId15"/>
    <p:sldId id="282" r:id="rId16"/>
    <p:sldId id="283" r:id="rId17"/>
    <p:sldId id="274" r:id="rId18"/>
    <p:sldId id="289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0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18D292-D59E-4D30-AE1B-47FFFE38E937}" v="217" dt="2020-04-08T16:49:06.689"/>
    <p1510:client id="{CF310E16-B5DD-A6CE-C84B-C41B55E18026}" v="79" dt="2020-04-08T16:36:53.099"/>
    <p1510:client id="{FDB5B4D2-0554-D749-6D13-7E99E14BAE1E}" v="117" dt="2020-04-08T16:36:01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29" autoAdjust="0"/>
  </p:normalViewPr>
  <p:slideViewPr>
    <p:cSldViewPr snapToGrid="0" snapToObjects="1">
      <p:cViewPr varScale="1">
        <p:scale>
          <a:sx n="108" d="100"/>
          <a:sy n="108" d="100"/>
        </p:scale>
        <p:origin x="9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es, Patrick" userId="S::dpjones@ewu.edu::c2353cdc-621d-473b-95b4-f9ebf7afebd9" providerId="AD" clId="Web-{CF310E16-B5DD-A6CE-C84B-C41B55E18026}"/>
    <pc:docChg chg="modSld">
      <pc:chgData name="Jones, Patrick" userId="S::dpjones@ewu.edu::c2353cdc-621d-473b-95b4-f9ebf7afebd9" providerId="AD" clId="Web-{CF310E16-B5DD-A6CE-C84B-C41B55E18026}" dt="2020-04-08T16:36:53.099" v="78" actId="20577"/>
      <pc:docMkLst>
        <pc:docMk/>
      </pc:docMkLst>
      <pc:sldChg chg="modSp">
        <pc:chgData name="Jones, Patrick" userId="S::dpjones@ewu.edu::c2353cdc-621d-473b-95b4-f9ebf7afebd9" providerId="AD" clId="Web-{CF310E16-B5DD-A6CE-C84B-C41B55E18026}" dt="2020-04-08T16:36:53.099" v="77" actId="20577"/>
        <pc:sldMkLst>
          <pc:docMk/>
          <pc:sldMk cId="739587343" sldId="288"/>
        </pc:sldMkLst>
        <pc:spChg chg="mod">
          <ac:chgData name="Jones, Patrick" userId="S::dpjones@ewu.edu::c2353cdc-621d-473b-95b4-f9ebf7afebd9" providerId="AD" clId="Web-{CF310E16-B5DD-A6CE-C84B-C41B55E18026}" dt="2020-04-08T16:36:53.099" v="77" actId="20577"/>
          <ac:spMkLst>
            <pc:docMk/>
            <pc:sldMk cId="739587343" sldId="288"/>
            <ac:spMk id="3" creationId="{B0D94142-8E1F-4E48-A2FF-9AF58A398490}"/>
          </ac:spMkLst>
        </pc:spChg>
      </pc:sldChg>
    </pc:docChg>
  </pc:docChgLst>
  <pc:docChgLst>
    <pc:chgData name="Jones, Patrick" userId="S::dpjones@ewu.edu::c2353cdc-621d-473b-95b4-f9ebf7afebd9" providerId="AD" clId="Web-{FDB5B4D2-0554-D749-6D13-7E99E14BAE1E}"/>
    <pc:docChg chg="modSld">
      <pc:chgData name="Jones, Patrick" userId="S::dpjones@ewu.edu::c2353cdc-621d-473b-95b4-f9ebf7afebd9" providerId="AD" clId="Web-{FDB5B4D2-0554-D749-6D13-7E99E14BAE1E}" dt="2020-04-08T16:36:01.866" v="116" actId="20577"/>
      <pc:docMkLst>
        <pc:docMk/>
      </pc:docMkLst>
      <pc:sldChg chg="modSp">
        <pc:chgData name="Jones, Patrick" userId="S::dpjones@ewu.edu::c2353cdc-621d-473b-95b4-f9ebf7afebd9" providerId="AD" clId="Web-{FDB5B4D2-0554-D749-6D13-7E99E14BAE1E}" dt="2020-04-08T16:36:01.866" v="115" actId="20577"/>
        <pc:sldMkLst>
          <pc:docMk/>
          <pc:sldMk cId="739587343" sldId="288"/>
        </pc:sldMkLst>
        <pc:spChg chg="mod">
          <ac:chgData name="Jones, Patrick" userId="S::dpjones@ewu.edu::c2353cdc-621d-473b-95b4-f9ebf7afebd9" providerId="AD" clId="Web-{FDB5B4D2-0554-D749-6D13-7E99E14BAE1E}" dt="2020-04-08T16:36:01.866" v="115" actId="20577"/>
          <ac:spMkLst>
            <pc:docMk/>
            <pc:sldMk cId="739587343" sldId="288"/>
            <ac:spMk id="3" creationId="{B0D94142-8E1F-4E48-A2FF-9AF58A398490}"/>
          </ac:spMkLst>
        </pc:spChg>
      </pc:sldChg>
    </pc:docChg>
  </pc:docChgLst>
  <pc:docChgLst>
    <pc:chgData name="Patrick" userId="c2353cdc-621d-473b-95b4-f9ebf7afebd9" providerId="ADAL" clId="{DEF91995-3919-4401-BF88-A89BEF010240}"/>
    <pc:docChg chg="undo custSel addSld modSld sldOrd">
      <pc:chgData name="Patrick" userId="c2353cdc-621d-473b-95b4-f9ebf7afebd9" providerId="ADAL" clId="{DEF91995-3919-4401-BF88-A89BEF010240}" dt="2020-04-07T22:22:30.946" v="1258" actId="20577"/>
      <pc:docMkLst>
        <pc:docMk/>
      </pc:docMkLst>
      <pc:sldChg chg="modSp">
        <pc:chgData name="Patrick" userId="c2353cdc-621d-473b-95b4-f9ebf7afebd9" providerId="ADAL" clId="{DEF91995-3919-4401-BF88-A89BEF010240}" dt="2020-04-07T22:13:37.891" v="1061" actId="20577"/>
        <pc:sldMkLst>
          <pc:docMk/>
          <pc:sldMk cId="3114792278" sldId="256"/>
        </pc:sldMkLst>
        <pc:spChg chg="mod">
          <ac:chgData name="Patrick" userId="c2353cdc-621d-473b-95b4-f9ebf7afebd9" providerId="ADAL" clId="{DEF91995-3919-4401-BF88-A89BEF010240}" dt="2020-04-07T22:13:37.891" v="1061" actId="20577"/>
          <ac:spMkLst>
            <pc:docMk/>
            <pc:sldMk cId="3114792278" sldId="256"/>
            <ac:spMk id="3" creationId="{00000000-0000-0000-0000-000000000000}"/>
          </ac:spMkLst>
        </pc:spChg>
      </pc:sldChg>
      <pc:sldChg chg="modSp">
        <pc:chgData name="Patrick" userId="c2353cdc-621d-473b-95b4-f9ebf7afebd9" providerId="ADAL" clId="{DEF91995-3919-4401-BF88-A89BEF010240}" dt="2020-04-07T22:13:12.646" v="1046" actId="20577"/>
        <pc:sldMkLst>
          <pc:docMk/>
          <pc:sldMk cId="1491164131" sldId="262"/>
        </pc:sldMkLst>
        <pc:spChg chg="mod">
          <ac:chgData name="Patrick" userId="c2353cdc-621d-473b-95b4-f9ebf7afebd9" providerId="ADAL" clId="{DEF91995-3919-4401-BF88-A89BEF010240}" dt="2020-04-07T22:13:12.646" v="1046" actId="20577"/>
          <ac:spMkLst>
            <pc:docMk/>
            <pc:sldMk cId="1491164131" sldId="262"/>
            <ac:spMk id="2" creationId="{00000000-0000-0000-0000-000000000000}"/>
          </ac:spMkLst>
        </pc:spChg>
        <pc:spChg chg="mod">
          <ac:chgData name="Patrick" userId="c2353cdc-621d-473b-95b4-f9ebf7afebd9" providerId="ADAL" clId="{DEF91995-3919-4401-BF88-A89BEF010240}" dt="2020-04-07T22:13:01.633" v="1035" actId="6549"/>
          <ac:spMkLst>
            <pc:docMk/>
            <pc:sldMk cId="1491164131" sldId="262"/>
            <ac:spMk id="3" creationId="{00000000-0000-0000-0000-000000000000}"/>
          </ac:spMkLst>
        </pc:spChg>
      </pc:sldChg>
      <pc:sldChg chg="modSp">
        <pc:chgData name="Patrick" userId="c2353cdc-621d-473b-95b4-f9ebf7afebd9" providerId="ADAL" clId="{DEF91995-3919-4401-BF88-A89BEF010240}" dt="2020-04-07T22:22:30.946" v="1258" actId="20577"/>
        <pc:sldMkLst>
          <pc:docMk/>
          <pc:sldMk cId="1086655207" sldId="274"/>
        </pc:sldMkLst>
        <pc:spChg chg="mod">
          <ac:chgData name="Patrick" userId="c2353cdc-621d-473b-95b4-f9ebf7afebd9" providerId="ADAL" clId="{DEF91995-3919-4401-BF88-A89BEF010240}" dt="2020-04-07T22:22:30.946" v="1258" actId="20577"/>
          <ac:spMkLst>
            <pc:docMk/>
            <pc:sldMk cId="1086655207" sldId="274"/>
            <ac:spMk id="3" creationId="{00000000-0000-0000-0000-000000000000}"/>
          </ac:spMkLst>
        </pc:spChg>
      </pc:sldChg>
      <pc:sldChg chg="modSp">
        <pc:chgData name="Patrick" userId="c2353cdc-621d-473b-95b4-f9ebf7afebd9" providerId="ADAL" clId="{DEF91995-3919-4401-BF88-A89BEF010240}" dt="2020-04-07T22:15:27.898" v="1129" actId="5793"/>
        <pc:sldMkLst>
          <pc:docMk/>
          <pc:sldMk cId="2621804493" sldId="281"/>
        </pc:sldMkLst>
        <pc:spChg chg="mod">
          <ac:chgData name="Patrick" userId="c2353cdc-621d-473b-95b4-f9ebf7afebd9" providerId="ADAL" clId="{DEF91995-3919-4401-BF88-A89BEF010240}" dt="2020-04-07T22:15:27.898" v="1129" actId="5793"/>
          <ac:spMkLst>
            <pc:docMk/>
            <pc:sldMk cId="2621804493" sldId="281"/>
            <ac:spMk id="3" creationId="{50D0AD8E-D02D-4E92-984B-E7778915FC71}"/>
          </ac:spMkLst>
        </pc:spChg>
      </pc:sldChg>
      <pc:sldChg chg="addSp delSp modSp mod">
        <pc:chgData name="Patrick" userId="c2353cdc-621d-473b-95b4-f9ebf7afebd9" providerId="ADAL" clId="{DEF91995-3919-4401-BF88-A89BEF010240}" dt="2020-04-07T22:03:47.335" v="673"/>
        <pc:sldMkLst>
          <pc:docMk/>
          <pc:sldMk cId="46192876" sldId="282"/>
        </pc:sldMkLst>
        <pc:spChg chg="add del mod">
          <ac:chgData name="Patrick" userId="c2353cdc-621d-473b-95b4-f9ebf7afebd9" providerId="ADAL" clId="{DEF91995-3919-4401-BF88-A89BEF010240}" dt="2020-04-07T21:39:58.657" v="26"/>
          <ac:spMkLst>
            <pc:docMk/>
            <pc:sldMk cId="46192876" sldId="282"/>
            <ac:spMk id="4" creationId="{AB736E78-174E-459F-9FEC-5A4024CF4552}"/>
          </ac:spMkLst>
        </pc:spChg>
        <pc:spChg chg="add del mod">
          <ac:chgData name="Patrick" userId="c2353cdc-621d-473b-95b4-f9ebf7afebd9" providerId="ADAL" clId="{DEF91995-3919-4401-BF88-A89BEF010240}" dt="2020-04-07T21:40:33.788" v="33" actId="478"/>
          <ac:spMkLst>
            <pc:docMk/>
            <pc:sldMk cId="46192876" sldId="282"/>
            <ac:spMk id="8" creationId="{043FBB78-2686-490F-9EB4-FFF71875F6E9}"/>
          </ac:spMkLst>
        </pc:spChg>
        <pc:graphicFrameChg chg="add del mod">
          <ac:chgData name="Patrick" userId="c2353cdc-621d-473b-95b4-f9ebf7afebd9" providerId="ADAL" clId="{DEF91995-3919-4401-BF88-A89BEF010240}" dt="2020-04-07T22:03:47.335" v="673"/>
          <ac:graphicFrameMkLst>
            <pc:docMk/>
            <pc:sldMk cId="46192876" sldId="282"/>
            <ac:graphicFrameMk id="6" creationId="{27D8B85F-1634-4838-AAEE-6338D78AD321}"/>
          </ac:graphicFrameMkLst>
        </pc:graphicFrameChg>
        <pc:graphicFrameChg chg="del">
          <ac:chgData name="Patrick" userId="c2353cdc-621d-473b-95b4-f9ebf7afebd9" providerId="ADAL" clId="{DEF91995-3919-4401-BF88-A89BEF010240}" dt="2020-04-07T21:39:40.085" v="23" actId="21"/>
          <ac:graphicFrameMkLst>
            <pc:docMk/>
            <pc:sldMk cId="46192876" sldId="282"/>
            <ac:graphicFrameMk id="7" creationId="{80FF9942-7EF2-4C74-A266-78FC595B8B0A}"/>
          </ac:graphicFrameMkLst>
        </pc:graphicFrameChg>
      </pc:sldChg>
      <pc:sldChg chg="modSp">
        <pc:chgData name="Patrick" userId="c2353cdc-621d-473b-95b4-f9ebf7afebd9" providerId="ADAL" clId="{DEF91995-3919-4401-BF88-A89BEF010240}" dt="2020-04-07T22:21:24.764" v="1243" actId="113"/>
        <pc:sldMkLst>
          <pc:docMk/>
          <pc:sldMk cId="3613075481" sldId="283"/>
        </pc:sldMkLst>
        <pc:spChg chg="mod">
          <ac:chgData name="Patrick" userId="c2353cdc-621d-473b-95b4-f9ebf7afebd9" providerId="ADAL" clId="{DEF91995-3919-4401-BF88-A89BEF010240}" dt="2020-04-07T22:21:24.764" v="1243" actId="113"/>
          <ac:spMkLst>
            <pc:docMk/>
            <pc:sldMk cId="3613075481" sldId="283"/>
            <ac:spMk id="3" creationId="{3F5B828A-5689-478E-AA02-DD65E30FFB6A}"/>
          </ac:spMkLst>
        </pc:spChg>
      </pc:sldChg>
      <pc:sldChg chg="addSp delSp modSp mod">
        <pc:chgData name="Patrick" userId="c2353cdc-621d-473b-95b4-f9ebf7afebd9" providerId="ADAL" clId="{DEF91995-3919-4401-BF88-A89BEF010240}" dt="2020-04-07T21:39:19.817" v="22"/>
        <pc:sldMkLst>
          <pc:docMk/>
          <pc:sldMk cId="1079241338" sldId="284"/>
        </pc:sldMkLst>
        <pc:spChg chg="del">
          <ac:chgData name="Patrick" userId="c2353cdc-621d-473b-95b4-f9ebf7afebd9" providerId="ADAL" clId="{DEF91995-3919-4401-BF88-A89BEF010240}" dt="2020-04-07T21:36:12.478" v="9"/>
          <ac:spMkLst>
            <pc:docMk/>
            <pc:sldMk cId="1079241338" sldId="284"/>
            <ac:spMk id="4" creationId="{E8372053-3D24-45FF-A86B-91FD7C340D31}"/>
          </ac:spMkLst>
        </pc:spChg>
        <pc:graphicFrameChg chg="add mod">
          <ac:chgData name="Patrick" userId="c2353cdc-621d-473b-95b4-f9ebf7afebd9" providerId="ADAL" clId="{DEF91995-3919-4401-BF88-A89BEF010240}" dt="2020-04-07T21:39:19.817" v="22"/>
          <ac:graphicFrameMkLst>
            <pc:docMk/>
            <pc:sldMk cId="1079241338" sldId="284"/>
            <ac:graphicFrameMk id="6" creationId="{871950D4-C8B2-4121-A72B-0214007C9C79}"/>
          </ac:graphicFrameMkLst>
        </pc:graphicFrameChg>
      </pc:sldChg>
      <pc:sldChg chg="modSp mod">
        <pc:chgData name="Patrick" userId="c2353cdc-621d-473b-95b4-f9ebf7afebd9" providerId="ADAL" clId="{DEF91995-3919-4401-BF88-A89BEF010240}" dt="2020-04-07T22:20:16.011" v="1221" actId="20577"/>
        <pc:sldMkLst>
          <pc:docMk/>
          <pc:sldMk cId="1492799728" sldId="285"/>
        </pc:sldMkLst>
        <pc:spChg chg="mod">
          <ac:chgData name="Patrick" userId="c2353cdc-621d-473b-95b4-f9ebf7afebd9" providerId="ADAL" clId="{DEF91995-3919-4401-BF88-A89BEF010240}" dt="2020-04-07T22:20:16.011" v="1221" actId="20577"/>
          <ac:spMkLst>
            <pc:docMk/>
            <pc:sldMk cId="1492799728" sldId="285"/>
            <ac:spMk id="2" creationId="{E2550EC6-FAF4-4330-9D9E-1F794B3BE757}"/>
          </ac:spMkLst>
        </pc:spChg>
        <pc:graphicFrameChg chg="mod">
          <ac:chgData name="Patrick" userId="c2353cdc-621d-473b-95b4-f9ebf7afebd9" providerId="ADAL" clId="{DEF91995-3919-4401-BF88-A89BEF010240}" dt="2020-04-07T21:31:14.070" v="2"/>
          <ac:graphicFrameMkLst>
            <pc:docMk/>
            <pc:sldMk cId="1492799728" sldId="285"/>
            <ac:graphicFrameMk id="11" creationId="{DBA3E90F-3A8D-4D98-8CFD-F3A3E1E2C5F0}"/>
          </ac:graphicFrameMkLst>
        </pc:graphicFrameChg>
      </pc:sldChg>
      <pc:sldChg chg="modSp">
        <pc:chgData name="Patrick" userId="c2353cdc-621d-473b-95b4-f9ebf7afebd9" providerId="ADAL" clId="{DEF91995-3919-4401-BF88-A89BEF010240}" dt="2020-04-07T22:16:44.384" v="1137" actId="255"/>
        <pc:sldMkLst>
          <pc:docMk/>
          <pc:sldMk cId="1823528920" sldId="287"/>
        </pc:sldMkLst>
        <pc:graphicFrameChg chg="mod">
          <ac:chgData name="Patrick" userId="c2353cdc-621d-473b-95b4-f9ebf7afebd9" providerId="ADAL" clId="{DEF91995-3919-4401-BF88-A89BEF010240}" dt="2020-04-07T22:16:44.384" v="1137" actId="255"/>
          <ac:graphicFrameMkLst>
            <pc:docMk/>
            <pc:sldMk cId="1823528920" sldId="287"/>
            <ac:graphicFrameMk id="6" creationId="{A35AB5B5-90D3-4D82-BEF8-D7B90067012C}"/>
          </ac:graphicFrameMkLst>
        </pc:graphicFrameChg>
      </pc:sldChg>
      <pc:sldChg chg="modSp">
        <pc:chgData name="Patrick" userId="c2353cdc-621d-473b-95b4-f9ebf7afebd9" providerId="ADAL" clId="{DEF91995-3919-4401-BF88-A89BEF010240}" dt="2020-04-07T21:53:19.607" v="262" actId="20577"/>
        <pc:sldMkLst>
          <pc:docMk/>
          <pc:sldMk cId="910457517" sldId="289"/>
        </pc:sldMkLst>
        <pc:spChg chg="mod">
          <ac:chgData name="Patrick" userId="c2353cdc-621d-473b-95b4-f9ebf7afebd9" providerId="ADAL" clId="{DEF91995-3919-4401-BF88-A89BEF010240}" dt="2020-04-07T21:53:19.607" v="262" actId="20577"/>
          <ac:spMkLst>
            <pc:docMk/>
            <pc:sldMk cId="910457517" sldId="289"/>
            <ac:spMk id="3" creationId="{CBC23C3B-9CE3-4B32-B154-08A78A8AAF65}"/>
          </ac:spMkLst>
        </pc:spChg>
      </pc:sldChg>
      <pc:sldChg chg="modSp add ord">
        <pc:chgData name="Patrick" userId="c2353cdc-621d-473b-95b4-f9ebf7afebd9" providerId="ADAL" clId="{DEF91995-3919-4401-BF88-A89BEF010240}" dt="2020-04-07T22:19:04.735" v="1202" actId="2711"/>
        <pc:sldMkLst>
          <pc:docMk/>
          <pc:sldMk cId="610583227" sldId="290"/>
        </pc:sldMkLst>
        <pc:spChg chg="mod">
          <ac:chgData name="Patrick" userId="c2353cdc-621d-473b-95b4-f9ebf7afebd9" providerId="ADAL" clId="{DEF91995-3919-4401-BF88-A89BEF010240}" dt="2020-04-07T22:15:55.476" v="1136" actId="20577"/>
          <ac:spMkLst>
            <pc:docMk/>
            <pc:sldMk cId="610583227" sldId="290"/>
            <ac:spMk id="2" creationId="{252490CD-2840-47B2-9205-BC67BDE07D43}"/>
          </ac:spMkLst>
        </pc:spChg>
        <pc:spChg chg="mod">
          <ac:chgData name="Patrick" userId="c2353cdc-621d-473b-95b4-f9ebf7afebd9" providerId="ADAL" clId="{DEF91995-3919-4401-BF88-A89BEF010240}" dt="2020-04-07T22:19:04.735" v="1202" actId="2711"/>
          <ac:spMkLst>
            <pc:docMk/>
            <pc:sldMk cId="610583227" sldId="290"/>
            <ac:spMk id="3" creationId="{22174B08-5DBB-47D0-B4B4-827956E0EBD9}"/>
          </ac:spMkLst>
        </pc:spChg>
      </pc:sldChg>
    </pc:docChg>
  </pc:docChgLst>
  <pc:docChgLst>
    <pc:chgData name="Patrick" userId="c2353cdc-621d-473b-95b4-f9ebf7afebd9" providerId="ADAL" clId="{AE18D292-D59E-4D30-AE1B-47FFFE38E937}"/>
    <pc:docChg chg="custSel addSld modSld">
      <pc:chgData name="Patrick" userId="c2353cdc-621d-473b-95b4-f9ebf7afebd9" providerId="ADAL" clId="{AE18D292-D59E-4D30-AE1B-47FFFE38E937}" dt="2020-04-08T18:51:58.164" v="231" actId="20577"/>
      <pc:docMkLst>
        <pc:docMk/>
      </pc:docMkLst>
      <pc:sldChg chg="modSp">
        <pc:chgData name="Patrick" userId="c2353cdc-621d-473b-95b4-f9ebf7afebd9" providerId="ADAL" clId="{AE18D292-D59E-4D30-AE1B-47FFFE38E937}" dt="2020-04-08T18:51:58.164" v="231" actId="20577"/>
        <pc:sldMkLst>
          <pc:docMk/>
          <pc:sldMk cId="3114792278" sldId="256"/>
        </pc:sldMkLst>
        <pc:spChg chg="mod">
          <ac:chgData name="Patrick" userId="c2353cdc-621d-473b-95b4-f9ebf7afebd9" providerId="ADAL" clId="{AE18D292-D59E-4D30-AE1B-47FFFE38E937}" dt="2020-04-08T18:51:39.573" v="220" actId="20577"/>
          <ac:spMkLst>
            <pc:docMk/>
            <pc:sldMk cId="3114792278" sldId="256"/>
            <ac:spMk id="2" creationId="{00000000-0000-0000-0000-000000000000}"/>
          </ac:spMkLst>
        </pc:spChg>
        <pc:spChg chg="mod">
          <ac:chgData name="Patrick" userId="c2353cdc-621d-473b-95b4-f9ebf7afebd9" providerId="ADAL" clId="{AE18D292-D59E-4D30-AE1B-47FFFE38E937}" dt="2020-04-08T18:51:58.164" v="231" actId="20577"/>
          <ac:spMkLst>
            <pc:docMk/>
            <pc:sldMk cId="3114792278" sldId="256"/>
            <ac:spMk id="3" creationId="{00000000-0000-0000-0000-000000000000}"/>
          </ac:spMkLst>
        </pc:spChg>
      </pc:sldChg>
      <pc:sldChg chg="modSp">
        <pc:chgData name="Patrick" userId="c2353cdc-621d-473b-95b4-f9ebf7afebd9" providerId="ADAL" clId="{AE18D292-D59E-4D30-AE1B-47FFFE38E937}" dt="2020-04-08T16:46:26.739" v="161" actId="20577"/>
        <pc:sldMkLst>
          <pc:docMk/>
          <pc:sldMk cId="1736627026" sldId="280"/>
        </pc:sldMkLst>
        <pc:spChg chg="mod">
          <ac:chgData name="Patrick" userId="c2353cdc-621d-473b-95b4-f9ebf7afebd9" providerId="ADAL" clId="{AE18D292-D59E-4D30-AE1B-47FFFE38E937}" dt="2020-04-08T16:46:26.739" v="161" actId="20577"/>
          <ac:spMkLst>
            <pc:docMk/>
            <pc:sldMk cId="1736627026" sldId="280"/>
            <ac:spMk id="3" creationId="{C973F7B5-B8DB-4560-AC93-8AF451162691}"/>
          </ac:spMkLst>
        </pc:spChg>
      </pc:sldChg>
      <pc:sldChg chg="modSp">
        <pc:chgData name="Patrick" userId="c2353cdc-621d-473b-95b4-f9ebf7afebd9" providerId="ADAL" clId="{AE18D292-D59E-4D30-AE1B-47FFFE38E937}" dt="2020-04-08T16:49:06.689" v="188" actId="6549"/>
        <pc:sldMkLst>
          <pc:docMk/>
          <pc:sldMk cId="3613075481" sldId="283"/>
        </pc:sldMkLst>
        <pc:spChg chg="mod">
          <ac:chgData name="Patrick" userId="c2353cdc-621d-473b-95b4-f9ebf7afebd9" providerId="ADAL" clId="{AE18D292-D59E-4D30-AE1B-47FFFE38E937}" dt="2020-04-08T16:49:06.689" v="188" actId="6549"/>
          <ac:spMkLst>
            <pc:docMk/>
            <pc:sldMk cId="3613075481" sldId="283"/>
            <ac:spMk id="3" creationId="{3F5B828A-5689-478E-AA02-DD65E30FFB6A}"/>
          </ac:spMkLst>
        </pc:spChg>
      </pc:sldChg>
      <pc:sldChg chg="modSp">
        <pc:chgData name="Patrick" userId="c2353cdc-621d-473b-95b4-f9ebf7afebd9" providerId="ADAL" clId="{AE18D292-D59E-4D30-AE1B-47FFFE38E937}" dt="2020-04-08T16:47:58.240" v="166" actId="20577"/>
        <pc:sldMkLst>
          <pc:docMk/>
          <pc:sldMk cId="1823528920" sldId="287"/>
        </pc:sldMkLst>
        <pc:spChg chg="mod">
          <ac:chgData name="Patrick" userId="c2353cdc-621d-473b-95b4-f9ebf7afebd9" providerId="ADAL" clId="{AE18D292-D59E-4D30-AE1B-47FFFE38E937}" dt="2020-04-08T16:47:58.240" v="166" actId="20577"/>
          <ac:spMkLst>
            <pc:docMk/>
            <pc:sldMk cId="1823528920" sldId="287"/>
            <ac:spMk id="2" creationId="{8A37F572-8490-4A28-ADF8-575307D24B03}"/>
          </ac:spMkLst>
        </pc:spChg>
      </pc:sldChg>
      <pc:sldChg chg="modSp">
        <pc:chgData name="Patrick" userId="c2353cdc-621d-473b-95b4-f9ebf7afebd9" providerId="ADAL" clId="{AE18D292-D59E-4D30-AE1B-47FFFE38E937}" dt="2020-04-08T16:42:02.253" v="117" actId="20577"/>
        <pc:sldMkLst>
          <pc:docMk/>
          <pc:sldMk cId="739587343" sldId="288"/>
        </pc:sldMkLst>
        <pc:spChg chg="mod">
          <ac:chgData name="Patrick" userId="c2353cdc-621d-473b-95b4-f9ebf7afebd9" providerId="ADAL" clId="{AE18D292-D59E-4D30-AE1B-47FFFE38E937}" dt="2020-04-08T16:41:50.240" v="113" actId="20577"/>
          <ac:spMkLst>
            <pc:docMk/>
            <pc:sldMk cId="739587343" sldId="288"/>
            <ac:spMk id="2" creationId="{F482AA0A-BA17-4BDB-8D39-6C414D996EC1}"/>
          </ac:spMkLst>
        </pc:spChg>
        <pc:spChg chg="mod">
          <ac:chgData name="Patrick" userId="c2353cdc-621d-473b-95b4-f9ebf7afebd9" providerId="ADAL" clId="{AE18D292-D59E-4D30-AE1B-47FFFE38E937}" dt="2020-04-08T16:42:02.253" v="117" actId="20577"/>
          <ac:spMkLst>
            <pc:docMk/>
            <pc:sldMk cId="739587343" sldId="288"/>
            <ac:spMk id="3" creationId="{B0D94142-8E1F-4E48-A2FF-9AF58A398490}"/>
          </ac:spMkLst>
        </pc:spChg>
      </pc:sldChg>
      <pc:sldChg chg="modSp">
        <pc:chgData name="Patrick" userId="c2353cdc-621d-473b-95b4-f9ebf7afebd9" providerId="ADAL" clId="{AE18D292-D59E-4D30-AE1B-47FFFE38E937}" dt="2020-04-08T16:45:01.952" v="138" actId="20577"/>
        <pc:sldMkLst>
          <pc:docMk/>
          <pc:sldMk cId="910457517" sldId="289"/>
        </pc:sldMkLst>
        <pc:spChg chg="mod">
          <ac:chgData name="Patrick" userId="c2353cdc-621d-473b-95b4-f9ebf7afebd9" providerId="ADAL" clId="{AE18D292-D59E-4D30-AE1B-47FFFE38E937}" dt="2020-04-08T16:45:01.952" v="138" actId="20577"/>
          <ac:spMkLst>
            <pc:docMk/>
            <pc:sldMk cId="910457517" sldId="289"/>
            <ac:spMk id="3" creationId="{CBC23C3B-9CE3-4B32-B154-08A78A8AAF65}"/>
          </ac:spMkLst>
        </pc:spChg>
      </pc:sldChg>
      <pc:sldChg chg="modSp">
        <pc:chgData name="Patrick" userId="c2353cdc-621d-473b-95b4-f9ebf7afebd9" providerId="ADAL" clId="{AE18D292-D59E-4D30-AE1B-47FFFE38E937}" dt="2020-04-08T16:47:35.450" v="163" actId="1036"/>
        <pc:sldMkLst>
          <pc:docMk/>
          <pc:sldMk cId="610583227" sldId="290"/>
        </pc:sldMkLst>
        <pc:spChg chg="mod">
          <ac:chgData name="Patrick" userId="c2353cdc-621d-473b-95b4-f9ebf7afebd9" providerId="ADAL" clId="{AE18D292-D59E-4D30-AE1B-47FFFE38E937}" dt="2020-04-08T16:47:35.450" v="163" actId="1036"/>
          <ac:spMkLst>
            <pc:docMk/>
            <pc:sldMk cId="610583227" sldId="290"/>
            <ac:spMk id="3" creationId="{22174B08-5DBB-47D0-B4B4-827956E0EBD9}"/>
          </ac:spMkLst>
        </pc:spChg>
      </pc:sldChg>
      <pc:sldChg chg="addSp delSp modSp add mod">
        <pc:chgData name="Patrick" userId="c2353cdc-621d-473b-95b4-f9ebf7afebd9" providerId="ADAL" clId="{AE18D292-D59E-4D30-AE1B-47FFFE38E937}" dt="2020-04-08T16:41:19.710" v="92"/>
        <pc:sldMkLst>
          <pc:docMk/>
          <pc:sldMk cId="1438930282" sldId="291"/>
        </pc:sldMkLst>
        <pc:spChg chg="mod">
          <ac:chgData name="Patrick" userId="c2353cdc-621d-473b-95b4-f9ebf7afebd9" providerId="ADAL" clId="{AE18D292-D59E-4D30-AE1B-47FFFE38E937}" dt="2020-04-08T16:38:26.001" v="66" actId="20577"/>
          <ac:spMkLst>
            <pc:docMk/>
            <pc:sldMk cId="1438930282" sldId="291"/>
            <ac:spMk id="2" creationId="{33614CB1-F972-49BA-98EB-15E47A413D61}"/>
          </ac:spMkLst>
        </pc:spChg>
        <pc:spChg chg="del mod">
          <ac:chgData name="Patrick" userId="c2353cdc-621d-473b-95b4-f9ebf7afebd9" providerId="ADAL" clId="{AE18D292-D59E-4D30-AE1B-47FFFE38E937}" dt="2020-04-08T16:39:46.110" v="69"/>
          <ac:spMkLst>
            <pc:docMk/>
            <pc:sldMk cId="1438930282" sldId="291"/>
            <ac:spMk id="3" creationId="{633DA1D5-1124-4E26-A728-0677B66FC2DF}"/>
          </ac:spMkLst>
        </pc:spChg>
        <pc:graphicFrameChg chg="add mod">
          <ac:chgData name="Patrick" userId="c2353cdc-621d-473b-95b4-f9ebf7afebd9" providerId="ADAL" clId="{AE18D292-D59E-4D30-AE1B-47FFFE38E937}" dt="2020-04-08T16:41:19.710" v="92"/>
          <ac:graphicFrameMkLst>
            <pc:docMk/>
            <pc:sldMk cId="1438930282" sldId="291"/>
            <ac:graphicFrameMk id="4" creationId="{C2EF1EAB-23BC-46DE-B101-92DA26472E8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wueagles-my.sharepoint.com/personal/dpjones_ewu_edu/Documents/Data/Forecasts/Mayors%20Council/COVID-19/COVID-19%20Impacts%20of%20Employment,%20revised%204.06.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ewueagles-my.sharepoint.com/personal/dpjones_ewu_edu/Documents/Data/Forecasts/Mayors%20Council/COVID-19/COVID-19%20Impacts%20of%20Employment,%20revised%204.06.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ewueagles-my.sharepoint.com/personal/dpjones_ewu_edu/Documents/Data/Forecasts/Mayors%20Council/COVID-19/COVID-19%20Impacts%20of%20Employment,%20revised%204.06.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ewueagles-my.sharepoint.com/personal/dpjones_ewu_edu/Documents/Data/Forecasts/Mayors%20Council/COVID-19/COVID-19%20Impacts%20of%20Employment,%20revised%204.06.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ewueagles-my.sharepoint.com/personal/dpjones_ewu_edu/Documents/Data/Forecasts/Mayors%20Council/COVID-19/COVID-19%20Impacts%20of%20Employment,%20revised%204.06.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Graphs!$B$80</c:f>
              <c:strCache>
                <c:ptCount val="1"/>
                <c:pt idx="0">
                  <c:v>2018 AA Employment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Graphs!$A$81:$A$85</c:f>
              <c:strCache>
                <c:ptCount val="5"/>
                <c:pt idx="0">
                  <c:v>Healthcare &amp; social assistance</c:v>
                </c:pt>
                <c:pt idx="1">
                  <c:v>Government</c:v>
                </c:pt>
                <c:pt idx="2">
                  <c:v>Retail trade</c:v>
                </c:pt>
                <c:pt idx="3">
                  <c:v>Accommodation &amp; food services</c:v>
                </c:pt>
                <c:pt idx="4">
                  <c:v>Manufacturing</c:v>
                </c:pt>
              </c:strCache>
            </c:strRef>
          </c:cat>
          <c:val>
            <c:numRef>
              <c:f>Graphs!$B$81:$B$85</c:f>
              <c:numCache>
                <c:formatCode>#,##0</c:formatCode>
                <c:ptCount val="5"/>
                <c:pt idx="0">
                  <c:v>41390</c:v>
                </c:pt>
                <c:pt idx="1">
                  <c:v>35341</c:v>
                </c:pt>
                <c:pt idx="2">
                  <c:v>27036</c:v>
                </c:pt>
                <c:pt idx="3">
                  <c:v>19403</c:v>
                </c:pt>
                <c:pt idx="4">
                  <c:v>15942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E4-4663-9DED-C15A85AA7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91247"/>
        <c:axId val="2054472383"/>
      </c:barChart>
      <c:catAx>
        <c:axId val="64691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4472383"/>
        <c:crosses val="autoZero"/>
        <c:auto val="1"/>
        <c:lblAlgn val="ctr"/>
        <c:lblOffset val="100"/>
        <c:noMultiLvlLbl val="0"/>
      </c:catAx>
      <c:valAx>
        <c:axId val="2054472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91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Graphs!$A$58:$A$67</c:f>
              <c:strCache>
                <c:ptCount val="10"/>
                <c:pt idx="0">
                  <c:v>Management of companies and enterprises</c:v>
                </c:pt>
                <c:pt idx="1">
                  <c:v>Real estate and rental and leasing</c:v>
                </c:pt>
                <c:pt idx="2">
                  <c:v>Educational services</c:v>
                </c:pt>
                <c:pt idx="3">
                  <c:v>Transportation and warehousing</c:v>
                </c:pt>
                <c:pt idx="4">
                  <c:v>Other services, except public administration</c:v>
                </c:pt>
                <c:pt idx="5">
                  <c:v>Finance and insurance</c:v>
                </c:pt>
                <c:pt idx="6">
                  <c:v>Professional and technical services</c:v>
                </c:pt>
                <c:pt idx="7">
                  <c:v>Wholesale trade</c:v>
                </c:pt>
                <c:pt idx="8">
                  <c:v>Administrative and waste services</c:v>
                </c:pt>
                <c:pt idx="9">
                  <c:v>Construction</c:v>
                </c:pt>
              </c:strCache>
            </c:strRef>
          </c:cat>
          <c:val>
            <c:numRef>
              <c:f>Graphs!$B$58:$B$67</c:f>
              <c:numCache>
                <c:formatCode>#,##0</c:formatCode>
                <c:ptCount val="10"/>
                <c:pt idx="0">
                  <c:v>3393</c:v>
                </c:pt>
                <c:pt idx="1">
                  <c:v>3482</c:v>
                </c:pt>
                <c:pt idx="2">
                  <c:v>3889</c:v>
                </c:pt>
                <c:pt idx="3">
                  <c:v>6074</c:v>
                </c:pt>
                <c:pt idx="4">
                  <c:v>6119</c:v>
                </c:pt>
                <c:pt idx="5">
                  <c:v>9825</c:v>
                </c:pt>
                <c:pt idx="6">
                  <c:v>10128</c:v>
                </c:pt>
                <c:pt idx="7">
                  <c:v>10164</c:v>
                </c:pt>
                <c:pt idx="8">
                  <c:v>11531</c:v>
                </c:pt>
                <c:pt idx="9">
                  <c:v>12063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13-445C-A151-11A09278E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85694608"/>
        <c:axId val="1080532480"/>
      </c:barChart>
      <c:catAx>
        <c:axId val="1585694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0532480"/>
        <c:crosses val="autoZero"/>
        <c:auto val="1"/>
        <c:lblAlgn val="ctr"/>
        <c:lblOffset val="100"/>
        <c:noMultiLvlLbl val="0"/>
      </c:catAx>
      <c:valAx>
        <c:axId val="1080532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69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Graphs!$A$15:$A$24</c:f>
              <c:strCache>
                <c:ptCount val="10"/>
                <c:pt idx="0">
                  <c:v>Healthcare and social assistance</c:v>
                </c:pt>
                <c:pt idx="1">
                  <c:v>Professional and technical services</c:v>
                </c:pt>
                <c:pt idx="2">
                  <c:v>Other services, except public administration</c:v>
                </c:pt>
                <c:pt idx="3">
                  <c:v>Manufacturing</c:v>
                </c:pt>
                <c:pt idx="4">
                  <c:v>Government</c:v>
                </c:pt>
                <c:pt idx="5">
                  <c:v>Arts, entertainment, and recreation</c:v>
                </c:pt>
                <c:pt idx="6">
                  <c:v>Administrative and waste services</c:v>
                </c:pt>
                <c:pt idx="7">
                  <c:v>Construction</c:v>
                </c:pt>
                <c:pt idx="8">
                  <c:v>Retail trade</c:v>
                </c:pt>
                <c:pt idx="9">
                  <c:v>Accommodation and food services</c:v>
                </c:pt>
              </c:strCache>
            </c:strRef>
          </c:cat>
          <c:val>
            <c:numRef>
              <c:f>Graphs!$B$15:$B$24</c:f>
              <c:numCache>
                <c:formatCode>_(* #,##0_);_(* \(#,##0\);_(* "-"??_);_(@_)</c:formatCode>
                <c:ptCount val="10"/>
                <c:pt idx="0">
                  <c:v>751.50000000000011</c:v>
                </c:pt>
                <c:pt idx="1">
                  <c:v>1012.8000000000001</c:v>
                </c:pt>
                <c:pt idx="2">
                  <c:v>2101.4500000000003</c:v>
                </c:pt>
                <c:pt idx="3">
                  <c:v>2227.6</c:v>
                </c:pt>
                <c:pt idx="4">
                  <c:v>2615.6000000000004</c:v>
                </c:pt>
                <c:pt idx="5">
                  <c:v>2723.6499999999996</c:v>
                </c:pt>
                <c:pt idx="6">
                  <c:v>3326.1</c:v>
                </c:pt>
                <c:pt idx="7">
                  <c:v>4401.8</c:v>
                </c:pt>
                <c:pt idx="8">
                  <c:v>7972.35</c:v>
                </c:pt>
                <c:pt idx="9">
                  <c:v>12903.85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F2-4EBA-9FEA-A521D88E6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21118496"/>
        <c:axId val="1474093616"/>
      </c:barChart>
      <c:catAx>
        <c:axId val="1521118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4093616"/>
        <c:crosses val="autoZero"/>
        <c:auto val="1"/>
        <c:lblAlgn val="ctr"/>
        <c:lblOffset val="100"/>
        <c:noMultiLvlLbl val="0"/>
      </c:catAx>
      <c:valAx>
        <c:axId val="1474093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111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11113541362887"/>
          <c:y val="3.2811334824757642E-2"/>
          <c:w val="0.59615898707106052"/>
          <c:h val="0.8924633749640354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Graphs!$A$5:$A$14</c:f>
              <c:strCache>
                <c:ptCount val="10"/>
                <c:pt idx="0">
                  <c:v>Agriculture, forestry, fishing &amp; hunting</c:v>
                </c:pt>
                <c:pt idx="1">
                  <c:v>Utilities</c:v>
                </c:pt>
                <c:pt idx="2">
                  <c:v>Management of companies &amp; enterprises</c:v>
                </c:pt>
                <c:pt idx="3">
                  <c:v>Mining</c:v>
                </c:pt>
                <c:pt idx="4">
                  <c:v>Information</c:v>
                </c:pt>
                <c:pt idx="5">
                  <c:v>Real estate &amp; rental &amp; leasing</c:v>
                </c:pt>
                <c:pt idx="6">
                  <c:v>Transportation &amp; warehousing</c:v>
                </c:pt>
                <c:pt idx="7">
                  <c:v>Educational services</c:v>
                </c:pt>
                <c:pt idx="8">
                  <c:v>Finance &amp; insurance</c:v>
                </c:pt>
                <c:pt idx="9">
                  <c:v>Wholesale trade</c:v>
                </c:pt>
              </c:strCache>
            </c:strRef>
          </c:cat>
          <c:val>
            <c:numRef>
              <c:f>Graphs!$B$5:$B$14</c:f>
              <c:numCache>
                <c:formatCode>_(* #,##0_);_(* \(#,##0\);_(* "-"??_);_(@_)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152</c:v>
                </c:pt>
                <c:pt idx="4">
                  <c:v>233.3</c:v>
                </c:pt>
                <c:pt idx="5">
                  <c:v>253.10000000000002</c:v>
                </c:pt>
                <c:pt idx="6">
                  <c:v>337.6</c:v>
                </c:pt>
                <c:pt idx="7">
                  <c:v>388.90000000000003</c:v>
                </c:pt>
                <c:pt idx="8">
                  <c:v>512.1</c:v>
                </c:pt>
                <c:pt idx="9">
                  <c:v>728.9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4B-4481-89E7-CB0306CB3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56660464"/>
        <c:axId val="1080533728"/>
      </c:barChart>
      <c:catAx>
        <c:axId val="856660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0533728"/>
        <c:crosses val="autoZero"/>
        <c:auto val="1"/>
        <c:lblAlgn val="ctr"/>
        <c:lblOffset val="100"/>
        <c:noMultiLvlLbl val="0"/>
      </c:catAx>
      <c:valAx>
        <c:axId val="1080533728"/>
        <c:scaling>
          <c:orientation val="minMax"/>
          <c:max val="14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666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Graphs!$A$40:$A$49</c:f>
              <c:strCache>
                <c:ptCount val="10"/>
                <c:pt idx="0">
                  <c:v>Professional &amp; technical services</c:v>
                </c:pt>
                <c:pt idx="1">
                  <c:v>Educational services</c:v>
                </c:pt>
                <c:pt idx="2">
                  <c:v>Manufacturing</c:v>
                </c:pt>
                <c:pt idx="3">
                  <c:v>Administrative &amp; waste services</c:v>
                </c:pt>
                <c:pt idx="4">
                  <c:v>Retail trade</c:v>
                </c:pt>
                <c:pt idx="5">
                  <c:v>Other services, except public administration</c:v>
                </c:pt>
                <c:pt idx="6">
                  <c:v>Construction</c:v>
                </c:pt>
                <c:pt idx="7">
                  <c:v>Mining</c:v>
                </c:pt>
                <c:pt idx="8">
                  <c:v>Accommodation &amp; food services</c:v>
                </c:pt>
                <c:pt idx="9">
                  <c:v>Arts, entertainment &amp; recreation</c:v>
                </c:pt>
              </c:strCache>
            </c:strRef>
          </c:cat>
          <c:val>
            <c:numRef>
              <c:f>Graphs!$B$40:$B$49</c:f>
              <c:numCache>
                <c:formatCode>0.0%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0.13973152678459413</c:v>
                </c:pt>
                <c:pt idx="3">
                  <c:v>0.28844853004943194</c:v>
                </c:pt>
                <c:pt idx="4">
                  <c:v>0.29487905015534843</c:v>
                </c:pt>
                <c:pt idx="5">
                  <c:v>0.34343029906847528</c:v>
                </c:pt>
                <c:pt idx="6">
                  <c:v>0.3649009367487358</c:v>
                </c:pt>
                <c:pt idx="7">
                  <c:v>0.55072463768115942</c:v>
                </c:pt>
                <c:pt idx="8">
                  <c:v>0.66504406535071903</c:v>
                </c:pt>
                <c:pt idx="9">
                  <c:v>0.94999999999999984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00-4748-AEAF-520DC11377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66984720"/>
        <c:axId val="615786592"/>
      </c:barChart>
      <c:catAx>
        <c:axId val="1466984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786592"/>
        <c:crosses val="autoZero"/>
        <c:auto val="1"/>
        <c:lblAlgn val="ctr"/>
        <c:lblOffset val="100"/>
        <c:noMultiLvlLbl val="0"/>
      </c:catAx>
      <c:valAx>
        <c:axId val="615786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698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64-4DAD-9C5E-2BDC63ED11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Graphs!$A$30:$A$39</c:f>
              <c:strCache>
                <c:ptCount val="10"/>
                <c:pt idx="0">
                  <c:v>Agriculture, forestry, fishing &amp; hunting</c:v>
                </c:pt>
                <c:pt idx="1">
                  <c:v>Utilities</c:v>
                </c:pt>
                <c:pt idx="2">
                  <c:v>Management of companies &amp; enterprises</c:v>
                </c:pt>
                <c:pt idx="3">
                  <c:v>Healthcare &amp; social assistance</c:v>
                </c:pt>
                <c:pt idx="4">
                  <c:v>Finance &amp; insurance</c:v>
                </c:pt>
                <c:pt idx="5">
                  <c:v>Transportation &amp; warehousing</c:v>
                </c:pt>
                <c:pt idx="6">
                  <c:v>Wholesale trade</c:v>
                </c:pt>
                <c:pt idx="7">
                  <c:v>Real estate and rental &amp; leasing</c:v>
                </c:pt>
                <c:pt idx="8">
                  <c:v>Government</c:v>
                </c:pt>
                <c:pt idx="9">
                  <c:v>Information</c:v>
                </c:pt>
              </c:strCache>
            </c:strRef>
          </c:cat>
          <c:val>
            <c:numRef>
              <c:f>Graphs!$B$30:$B$39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1.815655955544818E-2</c:v>
                </c:pt>
                <c:pt idx="4">
                  <c:v>5.2122137404580153E-2</c:v>
                </c:pt>
                <c:pt idx="5">
                  <c:v>5.5581165623971029E-2</c:v>
                </c:pt>
                <c:pt idx="6">
                  <c:v>7.1713892168437626E-2</c:v>
                </c:pt>
                <c:pt idx="7">
                  <c:v>7.2688110281447449E-2</c:v>
                </c:pt>
                <c:pt idx="8">
                  <c:v>7.4010356243456615E-2</c:v>
                </c:pt>
                <c:pt idx="9">
                  <c:v>8.564610866372982E-2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64-4DAD-9C5E-2BDC63ED1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56546672"/>
        <c:axId val="1078819488"/>
      </c:barChart>
      <c:catAx>
        <c:axId val="856546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8819488"/>
        <c:crosses val="autoZero"/>
        <c:auto val="1"/>
        <c:lblAlgn val="ctr"/>
        <c:lblOffset val="100"/>
        <c:noMultiLvlLbl val="0"/>
      </c:catAx>
      <c:valAx>
        <c:axId val="107881948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65466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38" y="0"/>
            <a:ext cx="914236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658" y="3886200"/>
            <a:ext cx="6400800" cy="1752600"/>
          </a:xfrm>
          <a:noFill/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1603" y="5797653"/>
            <a:ext cx="25781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8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7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9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4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0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0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590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970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8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29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1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5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638" y="6030452"/>
            <a:ext cx="9142361" cy="8275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284065" y="6134647"/>
            <a:ext cx="1525638" cy="48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29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95002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dpjones@ew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pokanetrends.org/graph.cfm?cat_id=2&amp;sub_cat_id=4&amp;ind_id=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A First Look at Greater Tri Cities Jobs at Risk in March &amp; April, 2020 due the Corona Virus and Ensuing Washington State Policies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658" y="3886200"/>
            <a:ext cx="7584053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 algn="ctr"/>
            <a:r>
              <a:rPr lang="en-US" sz="2400" dirty="0">
                <a:latin typeface="+mn-lt"/>
              </a:rPr>
              <a:t>D. Patrick Jones, Ph.D.</a:t>
            </a:r>
          </a:p>
          <a:p>
            <a:pPr algn="ctr"/>
            <a:r>
              <a:rPr lang="en-US" sz="2400" dirty="0">
                <a:latin typeface="+mn-lt"/>
              </a:rPr>
              <a:t>Institute for Public Policy &amp; Economic Analysis</a:t>
            </a:r>
          </a:p>
          <a:p>
            <a:pPr algn="r"/>
            <a:r>
              <a:rPr lang="en-US" sz="1600" i="1">
                <a:latin typeface="+mn-lt"/>
              </a:rPr>
              <a:t>April 9, </a:t>
            </a:r>
            <a:r>
              <a:rPr lang="en-US" sz="1600" i="1" dirty="0">
                <a:latin typeface="+mn-lt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114792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50EC6-FAF4-4330-9D9E-1F794B3BE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Findings for the remaining 10 sectors – estimated short-term job losses 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DBA3E90F-3A8D-4D98-8CFD-F3A3E1E2C5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114345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2799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254BC-561F-461D-8F56-2208E26A1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Estimated job losses as a percentage of total jobs in sector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71950D4-C8B2-4121-A72B-0214007C9C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198169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9241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B15E5-FAEA-4DA2-BC7A-3BA7239DB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Estimated job losses as a percentage of total jobs in sector, </a:t>
            </a:r>
            <a:r>
              <a:rPr lang="en-US" sz="3200" i="1" dirty="0">
                <a:latin typeface="+mn-lt"/>
              </a:rPr>
              <a:t>cont’d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7D8B85F-1634-4838-AAEE-6338D78AD3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187358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192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4E07-E8FD-43C4-A0B8-53838FB9E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Implications of this industry-by-industry look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B828A-5689-478E-AA02-DD65E30FF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+mn-lt"/>
              </a:rPr>
              <a:t>Total number of County jobs “at risk” through April = ~ </a:t>
            </a:r>
            <a:r>
              <a:rPr lang="en-US" sz="2400" b="1" dirty="0">
                <a:latin typeface="+mn-lt"/>
              </a:rPr>
              <a:t>43,000 </a:t>
            </a:r>
            <a:r>
              <a:rPr lang="en-US" sz="2400" dirty="0">
                <a:latin typeface="+mn-lt"/>
              </a:rPr>
              <a:t>(formerly 63,000)</a:t>
            </a: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Or, as share of number employed in 2018:  ~ </a:t>
            </a:r>
            <a:r>
              <a:rPr lang="en-US" sz="2400" b="1" dirty="0">
                <a:latin typeface="+mn-lt"/>
              </a:rPr>
              <a:t>19%</a:t>
            </a: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Unemployment rate implications</a:t>
            </a:r>
          </a:p>
          <a:p>
            <a:pPr lvl="1"/>
            <a:r>
              <a:rPr lang="en-US" sz="2000" dirty="0">
                <a:latin typeface="+mn-lt"/>
              </a:rPr>
              <a:t>If everyone claimed unemployment benefits, a huge S-R spike</a:t>
            </a:r>
          </a:p>
          <a:p>
            <a:pPr lvl="1"/>
            <a:r>
              <a:rPr lang="en-US" sz="2000" dirty="0">
                <a:latin typeface="+mn-lt"/>
              </a:rPr>
              <a:t>Added to County’s unemployment rate in January (5.6%), likely total = ~25%</a:t>
            </a:r>
          </a:p>
          <a:p>
            <a:pPr lvl="1"/>
            <a:r>
              <a:rPr lang="en-US" sz="2000" dirty="0">
                <a:latin typeface="+mn-lt"/>
              </a:rPr>
              <a:t>Unknown:  how many affected people will seek unemployment benefits (vs. exhausting company benefits)</a:t>
            </a:r>
          </a:p>
          <a:p>
            <a:pPr lvl="1"/>
            <a:r>
              <a:rPr lang="en-US" sz="2000" dirty="0">
                <a:latin typeface="+mn-lt"/>
              </a:rPr>
              <a:t>Also, many ineligible for traditional UI, although now eligible for CARES</a:t>
            </a:r>
          </a:p>
        </p:txBody>
      </p:sp>
    </p:spTree>
    <p:extLst>
      <p:ext uri="{BB962C8B-B14F-4D97-AF65-F5344CB8AC3E}">
        <p14:creationId xmlns:p14="http://schemas.microsoft.com/office/powerpoint/2010/main" val="361307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j-lt"/>
              </a:rPr>
              <a:t>Other, macro views of implications of COVID-19 on the labor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Cornell University’s “at risk” job total for U.S.:  ~37.1M, or ~23% of labor force</a:t>
            </a:r>
          </a:p>
          <a:p>
            <a:pPr lvl="1"/>
            <a:r>
              <a:rPr lang="en-US" sz="2000" dirty="0">
                <a:latin typeface="+mn-lt"/>
              </a:rPr>
              <a:t> Cornell’s analysis is based entirely on market response to the virus</a:t>
            </a:r>
          </a:p>
          <a:p>
            <a:pPr lvl="1"/>
            <a:r>
              <a:rPr lang="en-US" sz="2000" dirty="0">
                <a:latin typeface="+mn-lt"/>
              </a:rPr>
              <a:t>No statewide shelter decrees embedded in tally</a:t>
            </a:r>
          </a:p>
          <a:p>
            <a:pPr marL="457200" lvl="1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400" dirty="0">
                <a:latin typeface="+mn-lt"/>
              </a:rPr>
              <a:t>Recent “back of the envelope” projection of the U.S. Q2 unemployment rate by the St. Louis Fed:  ~32%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Moody’s recent analysis (</a:t>
            </a:r>
            <a:r>
              <a:rPr lang="en-US" sz="2000" i="1" dirty="0">
                <a:latin typeface="+mn-lt"/>
              </a:rPr>
              <a:t>WSJ 4.05.20) </a:t>
            </a:r>
            <a:r>
              <a:rPr lang="en-US" sz="2400" dirty="0">
                <a:latin typeface="+mn-lt"/>
              </a:rPr>
              <a:t>concludes that 29% of daily U.S. output (GDP) currently lost</a:t>
            </a:r>
          </a:p>
          <a:p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6655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E69CF-A78E-4D36-B21A-AF34116E4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Quick assessment of this short-run outlook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23C3B-9CE3-4B32-B154-08A78A8AA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Results would not be as dire if, instead of jobs, </a:t>
            </a:r>
            <a:r>
              <a:rPr lang="en-US" sz="2400" i="1" dirty="0">
                <a:latin typeface="+mn-lt"/>
              </a:rPr>
              <a:t>payroll</a:t>
            </a:r>
            <a:r>
              <a:rPr lang="en-US" sz="2400" dirty="0">
                <a:latin typeface="+mn-lt"/>
              </a:rPr>
              <a:t> were used in analysis</a:t>
            </a:r>
          </a:p>
          <a:p>
            <a:pPr lvl="1"/>
            <a:r>
              <a:rPr lang="en-US" sz="2000" dirty="0">
                <a:latin typeface="+mn-lt"/>
              </a:rPr>
              <a:t>Equivalently, the impacts disproportionately affect low-wage workers </a:t>
            </a:r>
          </a:p>
          <a:p>
            <a:pPr marL="457200" lvl="1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400" dirty="0">
                <a:latin typeface="+mn-lt"/>
              </a:rPr>
              <a:t>Questions for group</a:t>
            </a:r>
          </a:p>
          <a:p>
            <a:pPr lvl="1"/>
            <a:r>
              <a:rPr lang="en-US" sz="2000" dirty="0">
                <a:latin typeface="+mn-lt"/>
              </a:rPr>
              <a:t>What are the workforce cuts (percentage) in your firm/industry?</a:t>
            </a:r>
          </a:p>
          <a:p>
            <a:pPr lvl="1"/>
            <a:r>
              <a:rPr lang="en-US" sz="2000" dirty="0">
                <a:latin typeface="+mn-lt"/>
              </a:rPr>
              <a:t>Are there sources of income, other than unemployment benefits, available to those in your firm/industry who have been laid off?</a:t>
            </a:r>
          </a:p>
          <a:p>
            <a:pPr lvl="1"/>
            <a:r>
              <a:rPr lang="en-US" sz="2000" dirty="0">
                <a:latin typeface="+mn-lt"/>
              </a:rPr>
              <a:t>Longer-term:  how do you see the activities in your firm/industry recovering from May through December?</a:t>
            </a:r>
          </a:p>
          <a:p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457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</a:rPr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657" y="3886200"/>
            <a:ext cx="7661281" cy="175260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+mn-lt"/>
              </a:rPr>
              <a:t>D. Patrick Jones, Ph.D.</a:t>
            </a:r>
          </a:p>
          <a:p>
            <a:r>
              <a:rPr lang="en-US" sz="1800" dirty="0">
                <a:latin typeface="+mn-lt"/>
              </a:rPr>
              <a:t>Executive director, Institute for Public Policy</a:t>
            </a:r>
          </a:p>
          <a:p>
            <a:r>
              <a:rPr lang="en-US" sz="1800" dirty="0"/>
              <a:t>509.828.1246 | </a:t>
            </a:r>
            <a:r>
              <a:rPr lang="en-US" sz="1800" dirty="0">
                <a:latin typeface="+mn-lt"/>
                <a:hlinkClick r:id="rId2"/>
              </a:rPr>
              <a:t>dpjones@ewu.edu</a:t>
            </a:r>
            <a:endParaRPr lang="en-US" sz="1800" dirty="0">
              <a:latin typeface="+mn-lt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9116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+mn-lt"/>
              </a:rPr>
              <a:t>To try to quantify the near-term job losses in Spokane County due to:</a:t>
            </a:r>
            <a:endParaRPr lang="en-US" dirty="0"/>
          </a:p>
          <a:p>
            <a:pPr lvl="1"/>
            <a:r>
              <a:rPr lang="en-US" sz="2000" dirty="0">
                <a:latin typeface="Calibri"/>
              </a:rPr>
              <a:t>Market response to the threat of the corona virus</a:t>
            </a:r>
          </a:p>
          <a:p>
            <a:pPr lvl="1"/>
            <a:r>
              <a:rPr lang="en-US" sz="2000" dirty="0">
                <a:latin typeface="+mn-lt"/>
              </a:rPr>
              <a:t>Gov. Inslee's recent ”Stay Home, Stay Safe” order</a:t>
            </a:r>
          </a:p>
          <a:p>
            <a:pPr marL="457200" lvl="1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400" dirty="0">
                <a:latin typeface="+mn-lt"/>
              </a:rPr>
              <a:t>Considering a very short timeframe:  changes in employment in March &amp; April</a:t>
            </a: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Should help acquire a sense of the magnitude of the losses in March &amp; 2</a:t>
            </a:r>
            <a:r>
              <a:rPr lang="en-US" sz="2400" baseline="30000" dirty="0">
                <a:latin typeface="+mn-lt"/>
              </a:rPr>
              <a:t>nd</a:t>
            </a:r>
            <a:r>
              <a:rPr lang="en-US" sz="2400" dirty="0">
                <a:latin typeface="+mn-lt"/>
              </a:rPr>
              <a:t> quarter to economic activity in the County</a:t>
            </a:r>
          </a:p>
        </p:txBody>
      </p:sp>
    </p:spTree>
    <p:extLst>
      <p:ext uri="{BB962C8B-B14F-4D97-AF65-F5344CB8AC3E}">
        <p14:creationId xmlns:p14="http://schemas.microsoft.com/office/powerpoint/2010/main" val="250260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58EF-9E9D-40C6-AB49-E60644F37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alibri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3F7B5-B8DB-4560-AC93-8AF451162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Calibri"/>
              </a:rPr>
              <a:t>Look at jobs at risk on an </a:t>
            </a:r>
            <a:r>
              <a:rPr lang="en-US" sz="2400" i="1" dirty="0">
                <a:latin typeface="Calibri"/>
              </a:rPr>
              <a:t>industry-by-industry</a:t>
            </a:r>
            <a:r>
              <a:rPr lang="en-US" sz="2400" dirty="0">
                <a:latin typeface="Calibri"/>
              </a:rPr>
              <a:t> basis</a:t>
            </a:r>
          </a:p>
          <a:p>
            <a:endParaRPr lang="en-US" sz="2400" dirty="0">
              <a:latin typeface="Calibri"/>
            </a:endParaRPr>
          </a:p>
          <a:p>
            <a:r>
              <a:rPr lang="en-US" sz="2400" dirty="0">
                <a:latin typeface="Calibri"/>
              </a:rPr>
              <a:t>Tool:  Quarterly Census of Employment &amp; Wages (QCEW) by WA ESD, annual data for 2018</a:t>
            </a:r>
          </a:p>
          <a:p>
            <a:endParaRPr lang="en-US" sz="2400" dirty="0">
              <a:latin typeface="Calibri"/>
            </a:endParaRPr>
          </a:p>
          <a:p>
            <a:r>
              <a:rPr lang="en-US" sz="2400" dirty="0">
                <a:latin typeface="Calibri"/>
              </a:rPr>
              <a:t>QCEW uses 20 sectors (manufacturing, healthcare, finance)</a:t>
            </a:r>
          </a:p>
          <a:p>
            <a:pPr lvl="1"/>
            <a:r>
              <a:rPr lang="en-US" sz="2000" dirty="0">
                <a:latin typeface="Calibri"/>
              </a:rPr>
              <a:t>For each sector, about 5-6 industries are given (NAICS 3-digit level)</a:t>
            </a:r>
          </a:p>
          <a:p>
            <a:pPr lvl="1"/>
            <a:endParaRPr lang="en-US" sz="2000" dirty="0">
              <a:latin typeface="Calibri"/>
            </a:endParaRPr>
          </a:p>
          <a:p>
            <a:r>
              <a:rPr lang="en-US" sz="2400" dirty="0">
                <a:latin typeface="Calibri"/>
              </a:rPr>
              <a:t>Analysis does not include the self-employed, but does include positive employment effects (health, grocery)</a:t>
            </a:r>
          </a:p>
        </p:txBody>
      </p:sp>
    </p:spTree>
    <p:extLst>
      <p:ext uri="{BB962C8B-B14F-4D97-AF65-F5344CB8AC3E}">
        <p14:creationId xmlns:p14="http://schemas.microsoft.com/office/powerpoint/2010/main" val="173662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3CDBC-12EB-4AC0-8BB7-02C1E8264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alibri"/>
              </a:rPr>
              <a:t>Data &amp; inputs to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0AD8E-D02D-4E92-984B-E7778915F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600" dirty="0">
                <a:latin typeface="+mj-lt"/>
              </a:rPr>
              <a:t>Used two sources that served as filters</a:t>
            </a:r>
          </a:p>
          <a:p>
            <a:pPr lvl="1"/>
            <a:r>
              <a:rPr lang="en-US" sz="2000" dirty="0">
                <a:latin typeface="+mj-lt"/>
              </a:rPr>
              <a:t>Governor's list of "essential services" in March 23rd order, amended 3.24 &amp; 3.26</a:t>
            </a:r>
          </a:p>
          <a:p>
            <a:pPr lvl="1"/>
            <a:r>
              <a:rPr lang="en-US" sz="2000" dirty="0">
                <a:latin typeface="+mj-lt"/>
              </a:rPr>
              <a:t>My reading of market responses, supplemented by Cornell University's </a:t>
            </a:r>
            <a:r>
              <a:rPr lang="en-US" sz="2000" i="1" dirty="0">
                <a:latin typeface="+mj-lt"/>
              </a:rPr>
              <a:t>Job Quality Index</a:t>
            </a:r>
            <a:r>
              <a:rPr lang="en-US" sz="2000" dirty="0">
                <a:latin typeface="+mj-lt"/>
              </a:rPr>
              <a:t> analysis of "At-risk jobs during the COVID-19 Crisis" </a:t>
            </a:r>
          </a:p>
          <a:p>
            <a:pPr marL="457200" lvl="1" indent="0">
              <a:buNone/>
            </a:pPr>
            <a:endParaRPr lang="en-US" sz="2000" dirty="0">
              <a:latin typeface="+mj-lt"/>
            </a:endParaRPr>
          </a:p>
          <a:p>
            <a:r>
              <a:rPr lang="en-US" sz="2600" dirty="0">
                <a:latin typeface="+mj-lt"/>
              </a:rPr>
              <a:t>Applied a percentage, ranging from 0-100%, to each sub-sector, attempting to capture likely job losses</a:t>
            </a:r>
          </a:p>
          <a:p>
            <a:pPr lvl="1"/>
            <a:r>
              <a:rPr lang="en-US" sz="2000" dirty="0">
                <a:latin typeface="+mj-lt"/>
              </a:rPr>
              <a:t>Considered the share of jobs that are “customer-facing” and those that can be done remotely</a:t>
            </a:r>
          </a:p>
          <a:p>
            <a:pPr marL="457200" lvl="1" indent="0">
              <a:buNone/>
            </a:pPr>
            <a:endParaRPr lang="en-US" sz="2000" dirty="0">
              <a:latin typeface="+mj-lt"/>
            </a:endParaRPr>
          </a:p>
          <a:p>
            <a:r>
              <a:rPr lang="en-US" sz="2600" dirty="0">
                <a:latin typeface="+mj-lt"/>
              </a:rPr>
              <a:t>Supplemented data with informed interviews &amp; WA ESD data on initial unemployment claims by NAICS sectors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1804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490CD-2840-47B2-9205-BC67BDE07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Changes in assumptions about job losses from first version </a:t>
            </a:r>
            <a:r>
              <a:rPr lang="en-US" sz="2400" i="1" dirty="0">
                <a:latin typeface="+mn-lt"/>
              </a:rPr>
              <a:t>(3.20.20)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74B08-5DBB-47D0-B4B4-827956E0E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9078"/>
            <a:ext cx="8229600" cy="4258187"/>
          </a:xfrm>
        </p:spPr>
        <p:txBody>
          <a:bodyPr>
            <a:normAutofit/>
          </a:bodyPr>
          <a:lstStyle/>
          <a:p>
            <a:r>
              <a:rPr lang="en-US" sz="2400" i="1" dirty="0">
                <a:latin typeface="+mn-lt"/>
              </a:rPr>
              <a:t>Decreases</a:t>
            </a:r>
            <a:r>
              <a:rPr lang="en-US" sz="2400" dirty="0">
                <a:latin typeface="+mn-lt"/>
              </a:rPr>
              <a:t> in assumed short-run job losses</a:t>
            </a:r>
          </a:p>
          <a:p>
            <a:pPr lvl="1"/>
            <a:r>
              <a:rPr lang="en-US" sz="2000" dirty="0">
                <a:latin typeface="+mn-lt"/>
              </a:rPr>
              <a:t>Accommodation &amp; food services:  now 2/3 out of work, not ¾</a:t>
            </a:r>
          </a:p>
          <a:p>
            <a:pPr lvl="1"/>
            <a:r>
              <a:rPr lang="en-US" sz="2000" dirty="0">
                <a:latin typeface="+mn-lt"/>
              </a:rPr>
              <a:t>Retail:  now 30% drop, not 32%</a:t>
            </a:r>
          </a:p>
          <a:p>
            <a:pPr lvl="1"/>
            <a:r>
              <a:rPr lang="en-US" sz="2000" dirty="0">
                <a:latin typeface="+mn-lt"/>
              </a:rPr>
              <a:t>Administrative services:  now 29% reduction, not 67%</a:t>
            </a:r>
          </a:p>
          <a:p>
            <a:pPr lvl="1"/>
            <a:r>
              <a:rPr lang="en-US" sz="2000" dirty="0">
                <a:latin typeface="+mn-lt"/>
              </a:rPr>
              <a:t>Construction:  now 37% reduction, not 75%</a:t>
            </a:r>
          </a:p>
          <a:p>
            <a:pPr lvl="1"/>
            <a:r>
              <a:rPr lang="en-US" sz="2000" dirty="0">
                <a:latin typeface="+mn-lt"/>
              </a:rPr>
              <a:t>Real estate &amp; leasing:  now 7% loss, not 50%</a:t>
            </a:r>
          </a:p>
          <a:p>
            <a:pPr marL="457200" lvl="1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400" dirty="0">
                <a:latin typeface="+mn-lt"/>
              </a:rPr>
              <a:t>Some sectors see modest increases in job  losses</a:t>
            </a:r>
          </a:p>
          <a:p>
            <a:pPr lvl="1"/>
            <a:r>
              <a:rPr lang="en-US" sz="2000" dirty="0">
                <a:latin typeface="+mn-lt"/>
              </a:rPr>
              <a:t>Government (local)</a:t>
            </a:r>
          </a:p>
          <a:p>
            <a:pPr lvl="1"/>
            <a:r>
              <a:rPr lang="en-US" sz="2000" dirty="0">
                <a:latin typeface="+mn-lt"/>
              </a:rPr>
              <a:t>Healthcare (ambulatory &amp; social services)</a:t>
            </a:r>
          </a:p>
          <a:p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058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2AA0A-BA17-4BDB-8D39-6C414D996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A Look at Spokane’s 5 largest sectors, by their share of total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94142-8E1F-4E48-A2FF-9AF58A398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2400" dirty="0">
              <a:latin typeface="+mn-lt"/>
              <a:hlinkClick r:id="rId2"/>
            </a:endParaRPr>
          </a:p>
          <a:p>
            <a:pPr marL="0" indent="0" algn="ctr">
              <a:buNone/>
            </a:pPr>
            <a:r>
              <a:rPr lang="en-US" sz="2400" dirty="0">
                <a:latin typeface="+mn-lt"/>
                <a:hlinkClick r:id="rId2"/>
              </a:rPr>
              <a:t>See Graph from Spokane Trends</a:t>
            </a:r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Structure of Spokane economy differs from WA's, primarily due to outsized presence of healthcare here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Number of people employed in 2018 in Spokane County ~ 225,000</a:t>
            </a:r>
            <a:endParaRPr lang="en-US" dirty="0"/>
          </a:p>
          <a:p>
            <a:pPr lvl="1"/>
            <a:r>
              <a:rPr lang="en-US" sz="2000" dirty="0">
                <a:latin typeface="+mn-lt"/>
              </a:rPr>
              <a:t>2019 annualized numbers likely  = ~230,000</a:t>
            </a:r>
          </a:p>
          <a:p>
            <a:pPr lvl="1"/>
            <a:r>
              <a:rPr lang="en-US" sz="2000" dirty="0">
                <a:latin typeface="+mn-lt"/>
              </a:rPr>
              <a:t>Again, does not include the self-employed (sole proprietors)</a:t>
            </a:r>
          </a:p>
          <a:p>
            <a:pPr lvl="1"/>
            <a:endParaRPr lang="en-US" sz="2000" dirty="0">
              <a:latin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587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14CB1-F972-49BA-98EB-15E47A413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Spokane’s top 5 sectors, by jobs, in 2018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EF1EAB-23BC-46DE-B101-92DA26472E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814208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8930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7F572-8490-4A28-ADF8-575307D2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n-lt"/>
              </a:rPr>
              <a:t>The next largest 10 sectors in Spokane, by jobs, in 2018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35AB5B5-90D3-4D82-BEF8-D7B9006701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911872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3528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339F-D28D-4F0D-A772-5EE87E839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+mj-lt"/>
              </a:rPr>
              <a:t>Findings: the most impacted sectors – estimated short-term job losses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8ED58049-E234-4B45-8C7B-96134751D9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395118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221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5E64A6A5A4B9488C069CA9D659A3DB" ma:contentTypeVersion="10" ma:contentTypeDescription="Create a new document." ma:contentTypeScope="" ma:versionID="69f1aa6256fe74d7c3c837dcabbd50ca">
  <xsd:schema xmlns:xsd="http://www.w3.org/2001/XMLSchema" xmlns:xs="http://www.w3.org/2001/XMLSchema" xmlns:p="http://schemas.microsoft.com/office/2006/metadata/properties" xmlns:ns3="2294c514-d835-431e-845d-f58d9f1702cd" xmlns:ns4="1fc2d450-7807-45bb-a1aa-f37be2e82776" targetNamespace="http://schemas.microsoft.com/office/2006/metadata/properties" ma:root="true" ma:fieldsID="8610515224ee9d02c0422281000fbf57" ns3:_="" ns4:_="">
    <xsd:import namespace="2294c514-d835-431e-845d-f58d9f1702cd"/>
    <xsd:import namespace="1fc2d450-7807-45bb-a1aa-f37be2e827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94c514-d835-431e-845d-f58d9f170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2d450-7807-45bb-a1aa-f37be2e8277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37A357-2A54-4E8D-A5EE-FEAD9D1121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7BE77B-EE37-499A-830F-BD9EDA5B3E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94c514-d835-431e-845d-f58d9f1702cd"/>
    <ds:schemaRef ds:uri="1fc2d450-7807-45bb-a1aa-f37be2e827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DFD834-5028-446E-8C27-73708ED52A2D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2294c514-d835-431e-845d-f58d9f1702cd"/>
    <ds:schemaRef ds:uri="1fc2d450-7807-45bb-a1aa-f37be2e82776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836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A First Look at Greater Tri Cities Jobs at Risk in March &amp; April, 2020 due the Corona Virus and Ensuing Washington State Policies</vt:lpstr>
      <vt:lpstr>Motivation</vt:lpstr>
      <vt:lpstr>Methods</vt:lpstr>
      <vt:lpstr>Data &amp; inputs to analysis</vt:lpstr>
      <vt:lpstr>Changes in assumptions about job losses from first version (3.20.20) </vt:lpstr>
      <vt:lpstr>A Look at Spokane’s 5 largest sectors, by their share of total jobs</vt:lpstr>
      <vt:lpstr>Spokane’s top 5 sectors, by jobs, in 2018</vt:lpstr>
      <vt:lpstr>The next largest 10 sectors in Spokane, by jobs, in 2018</vt:lpstr>
      <vt:lpstr>Findings: the most impacted sectors – estimated short-term job losses</vt:lpstr>
      <vt:lpstr>Findings for the remaining 10 sectors – estimated short-term job losses </vt:lpstr>
      <vt:lpstr>Estimated job losses as a percentage of total jobs in sector</vt:lpstr>
      <vt:lpstr>Estimated job losses as a percentage of total jobs in sector, cont’d</vt:lpstr>
      <vt:lpstr>Implications of this industry-by-industry look </vt:lpstr>
      <vt:lpstr>Other, macro views of implications of COVID-19 on the labor force</vt:lpstr>
      <vt:lpstr>Quick assessment of this short-run outlook </vt:lpstr>
      <vt:lpstr>Questions?</vt:lpstr>
    </vt:vector>
  </TitlesOfParts>
  <Company>EWU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EWU EWU</dc:creator>
  <cp:lastModifiedBy>Patrick</cp:lastModifiedBy>
  <cp:revision>180</cp:revision>
  <dcterms:created xsi:type="dcterms:W3CDTF">2016-09-01T20:41:41Z</dcterms:created>
  <dcterms:modified xsi:type="dcterms:W3CDTF">2020-04-08T18:52:06Z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0x010100145E64A6A5A4B9488C069CA9D659A3DB</vt:lpwstr>
  </property>
</Properties>
</file>