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3" r:id="rId6"/>
    <p:sldId id="280" r:id="rId7"/>
    <p:sldId id="281" r:id="rId8"/>
    <p:sldId id="288" r:id="rId9"/>
    <p:sldId id="291" r:id="rId10"/>
    <p:sldId id="287" r:id="rId11"/>
    <p:sldId id="286" r:id="rId12"/>
    <p:sldId id="285" r:id="rId13"/>
    <p:sldId id="284" r:id="rId14"/>
    <p:sldId id="282" r:id="rId15"/>
    <p:sldId id="283" r:id="rId16"/>
    <p:sldId id="292" r:id="rId17"/>
    <p:sldId id="293" r:id="rId18"/>
    <p:sldId id="274" r:id="rId19"/>
    <p:sldId id="289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A4"/>
    <a:srgbClr val="CC9900"/>
    <a:srgbClr val="CCCC00"/>
    <a:srgbClr val="95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26390-AF9D-4C4C-9BB9-E61C7E4FE349}" v="7" dt="2020-04-14T21:52:51.772"/>
    <p1510:client id="{F7AF3BC5-D52D-8AD1-B64B-1CFB3415F249}" v="29" dt="2020-05-05T18:24:27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29" autoAdjust="0"/>
  </p:normalViewPr>
  <p:slideViewPr>
    <p:cSldViewPr snapToGrid="0"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" userId="c2353cdc-621d-473b-95b4-f9ebf7afebd9" providerId="ADAL" clId="{58F85556-E611-4AED-AC8C-D94BCAAE6926}"/>
    <pc:docChg chg="custSel modSld">
      <pc:chgData name="Patrick" userId="c2353cdc-621d-473b-95b4-f9ebf7afebd9" providerId="ADAL" clId="{58F85556-E611-4AED-AC8C-D94BCAAE6926}" dt="2020-04-14T22:32:17.826" v="144" actId="5793"/>
      <pc:docMkLst>
        <pc:docMk/>
      </pc:docMkLst>
      <pc:sldChg chg="modSp">
        <pc:chgData name="Patrick" userId="c2353cdc-621d-473b-95b4-f9ebf7afebd9" providerId="ADAL" clId="{58F85556-E611-4AED-AC8C-D94BCAAE6926}" dt="2020-04-14T21:55:28.670" v="97" actId="20577"/>
        <pc:sldMkLst>
          <pc:docMk/>
          <pc:sldMk cId="3114792278" sldId="256"/>
        </pc:sldMkLst>
        <pc:spChg chg="mod">
          <ac:chgData name="Patrick" userId="c2353cdc-621d-473b-95b4-f9ebf7afebd9" providerId="ADAL" clId="{58F85556-E611-4AED-AC8C-D94BCAAE6926}" dt="2020-04-14T21:55:28.670" v="97" actId="20577"/>
          <ac:spMkLst>
            <pc:docMk/>
            <pc:sldMk cId="3114792278" sldId="256"/>
            <ac:spMk id="2" creationId="{00000000-0000-0000-0000-000000000000}"/>
          </ac:spMkLst>
        </pc:spChg>
        <pc:spChg chg="mod">
          <ac:chgData name="Patrick" userId="c2353cdc-621d-473b-95b4-f9ebf7afebd9" providerId="ADAL" clId="{58F85556-E611-4AED-AC8C-D94BCAAE6926}" dt="2020-04-14T21:55:12.239" v="66" actId="20577"/>
          <ac:spMkLst>
            <pc:docMk/>
            <pc:sldMk cId="3114792278" sldId="256"/>
            <ac:spMk id="3" creationId="{00000000-0000-0000-0000-000000000000}"/>
          </ac:spMkLst>
        </pc:spChg>
      </pc:sldChg>
      <pc:sldChg chg="modSp">
        <pc:chgData name="Patrick" userId="c2353cdc-621d-473b-95b4-f9ebf7afebd9" providerId="ADAL" clId="{58F85556-E611-4AED-AC8C-D94BCAAE6926}" dt="2020-04-14T22:32:17.826" v="144" actId="5793"/>
        <pc:sldMkLst>
          <pc:docMk/>
          <pc:sldMk cId="1736627026" sldId="280"/>
        </pc:sldMkLst>
        <pc:spChg chg="mod">
          <ac:chgData name="Patrick" userId="c2353cdc-621d-473b-95b4-f9ebf7afebd9" providerId="ADAL" clId="{58F85556-E611-4AED-AC8C-D94BCAAE6926}" dt="2020-04-14T22:32:17.826" v="144" actId="5793"/>
          <ac:spMkLst>
            <pc:docMk/>
            <pc:sldMk cId="1736627026" sldId="280"/>
            <ac:spMk id="3" creationId="{C973F7B5-B8DB-4560-AC93-8AF451162691}"/>
          </ac:spMkLst>
        </pc:spChg>
      </pc:sldChg>
      <pc:sldChg chg="modSp">
        <pc:chgData name="Patrick" userId="c2353cdc-621d-473b-95b4-f9ebf7afebd9" providerId="ADAL" clId="{58F85556-E611-4AED-AC8C-D94BCAAE6926}" dt="2020-04-14T22:31:42.626" v="142" actId="20577"/>
        <pc:sldMkLst>
          <pc:docMk/>
          <pc:sldMk cId="2621804493" sldId="281"/>
        </pc:sldMkLst>
        <pc:spChg chg="mod">
          <ac:chgData name="Patrick" userId="c2353cdc-621d-473b-95b4-f9ebf7afebd9" providerId="ADAL" clId="{58F85556-E611-4AED-AC8C-D94BCAAE6926}" dt="2020-04-14T22:31:42.626" v="142" actId="20577"/>
          <ac:spMkLst>
            <pc:docMk/>
            <pc:sldMk cId="2621804493" sldId="281"/>
            <ac:spMk id="3" creationId="{50D0AD8E-D02D-4E92-984B-E7778915FC71}"/>
          </ac:spMkLst>
        </pc:spChg>
      </pc:sldChg>
      <pc:sldChg chg="modSp">
        <pc:chgData name="Patrick" userId="c2353cdc-621d-473b-95b4-f9ebf7afebd9" providerId="ADAL" clId="{58F85556-E611-4AED-AC8C-D94BCAAE6926}" dt="2020-04-14T22:30:34.996" v="121" actId="20577"/>
        <pc:sldMkLst>
          <pc:docMk/>
          <pc:sldMk cId="3613075481" sldId="283"/>
        </pc:sldMkLst>
        <pc:spChg chg="mod">
          <ac:chgData name="Patrick" userId="c2353cdc-621d-473b-95b4-f9ebf7afebd9" providerId="ADAL" clId="{58F85556-E611-4AED-AC8C-D94BCAAE6926}" dt="2020-04-14T22:30:34.996" v="121" actId="20577"/>
          <ac:spMkLst>
            <pc:docMk/>
            <pc:sldMk cId="3613075481" sldId="283"/>
            <ac:spMk id="3" creationId="{3F5B828A-5689-478E-AA02-DD65E30FFB6A}"/>
          </ac:spMkLst>
        </pc:spChg>
      </pc:sldChg>
      <pc:sldChg chg="addSp delSp modSp mod">
        <pc:chgData name="Patrick" userId="c2353cdc-621d-473b-95b4-f9ebf7afebd9" providerId="ADAL" clId="{58F85556-E611-4AED-AC8C-D94BCAAE6926}" dt="2020-04-14T21:52:51.772" v="12"/>
        <pc:sldMkLst>
          <pc:docMk/>
          <pc:sldMk cId="1079241338" sldId="284"/>
        </pc:sldMkLst>
        <pc:spChg chg="add del mod">
          <ac:chgData name="Patrick" userId="c2353cdc-621d-473b-95b4-f9ebf7afebd9" providerId="ADAL" clId="{58F85556-E611-4AED-AC8C-D94BCAAE6926}" dt="2020-04-14T21:52:24.061" v="9"/>
          <ac:spMkLst>
            <pc:docMk/>
            <pc:sldMk cId="1079241338" sldId="284"/>
            <ac:spMk id="4" creationId="{B643FA9E-08C6-4CF9-AC1F-D252F8B9749C}"/>
          </ac:spMkLst>
        </pc:spChg>
        <pc:graphicFrameChg chg="del">
          <ac:chgData name="Patrick" userId="c2353cdc-621d-473b-95b4-f9ebf7afebd9" providerId="ADAL" clId="{58F85556-E611-4AED-AC8C-D94BCAAE6926}" dt="2020-04-14T21:51:57.377" v="6" actId="21"/>
          <ac:graphicFrameMkLst>
            <pc:docMk/>
            <pc:sldMk cId="1079241338" sldId="284"/>
            <ac:graphicFrameMk id="6" creationId="{6FDCFF42-1865-4A98-A6B3-D1266CF56BC0}"/>
          </ac:graphicFrameMkLst>
        </pc:graphicFrameChg>
        <pc:graphicFrameChg chg="add mod">
          <ac:chgData name="Patrick" userId="c2353cdc-621d-473b-95b4-f9ebf7afebd9" providerId="ADAL" clId="{58F85556-E611-4AED-AC8C-D94BCAAE6926}" dt="2020-04-14T21:52:51.772" v="12"/>
          <ac:graphicFrameMkLst>
            <pc:docMk/>
            <pc:sldMk cId="1079241338" sldId="284"/>
            <ac:graphicFrameMk id="7" creationId="{6FDCFF42-1865-4A98-A6B3-D1266CF56BC0}"/>
          </ac:graphicFrameMkLst>
        </pc:graphicFrameChg>
      </pc:sldChg>
      <pc:sldChg chg="addSp delSp modSp mod">
        <pc:chgData name="Patrick" userId="c2353cdc-621d-473b-95b4-f9ebf7afebd9" providerId="ADAL" clId="{58F85556-E611-4AED-AC8C-D94BCAAE6926}" dt="2020-04-14T21:51:25.457" v="5"/>
        <pc:sldMkLst>
          <pc:docMk/>
          <pc:sldMk cId="512211022" sldId="286"/>
        </pc:sldMkLst>
        <pc:spChg chg="add del mod">
          <ac:chgData name="Patrick" userId="c2353cdc-621d-473b-95b4-f9ebf7afebd9" providerId="ADAL" clId="{58F85556-E611-4AED-AC8C-D94BCAAE6926}" dt="2020-04-14T21:51:08.587" v="3"/>
          <ac:spMkLst>
            <pc:docMk/>
            <pc:sldMk cId="512211022" sldId="286"/>
            <ac:spMk id="4" creationId="{F479EFED-C2A8-4B2A-9D0A-2FD09D9521AB}"/>
          </ac:spMkLst>
        </pc:spChg>
        <pc:graphicFrameChg chg="add mod">
          <ac:chgData name="Patrick" userId="c2353cdc-621d-473b-95b4-f9ebf7afebd9" providerId="ADAL" clId="{58F85556-E611-4AED-AC8C-D94BCAAE6926}" dt="2020-04-14T21:51:25.457" v="5"/>
          <ac:graphicFrameMkLst>
            <pc:docMk/>
            <pc:sldMk cId="512211022" sldId="286"/>
            <ac:graphicFrameMk id="6" creationId="{CC4FC90F-5EED-4B30-8A66-3A97FBF48642}"/>
          </ac:graphicFrameMkLst>
        </pc:graphicFrameChg>
        <pc:graphicFrameChg chg="del">
          <ac:chgData name="Patrick" userId="c2353cdc-621d-473b-95b4-f9ebf7afebd9" providerId="ADAL" clId="{58F85556-E611-4AED-AC8C-D94BCAAE6926}" dt="2020-04-14T21:50:49.517" v="0" actId="21"/>
          <ac:graphicFrameMkLst>
            <pc:docMk/>
            <pc:sldMk cId="512211022" sldId="286"/>
            <ac:graphicFrameMk id="7" creationId="{CC4FC90F-5EED-4B30-8A66-3A97FBF48642}"/>
          </ac:graphicFrameMkLst>
        </pc:graphicFrameChg>
      </pc:sldChg>
    </pc:docChg>
  </pc:docChgLst>
  <pc:docChgLst>
    <pc:chgData name="Jones, Patrick" userId="S::dpjones@ewu.edu::c2353cdc-621d-473b-95b4-f9ebf7afebd9" providerId="AD" clId="Web-{F7AF3BC5-D52D-8AD1-B64B-1CFB3415F249}"/>
    <pc:docChg chg="modSld">
      <pc:chgData name="Jones, Patrick" userId="S::dpjones@ewu.edu::c2353cdc-621d-473b-95b4-f9ebf7afebd9" providerId="AD" clId="Web-{F7AF3BC5-D52D-8AD1-B64B-1CFB3415F249}" dt="2020-05-05T18:24:27.564" v="28" actId="20577"/>
      <pc:docMkLst>
        <pc:docMk/>
      </pc:docMkLst>
      <pc:sldChg chg="modSp">
        <pc:chgData name="Jones, Patrick" userId="S::dpjones@ewu.edu::c2353cdc-621d-473b-95b4-f9ebf7afebd9" providerId="AD" clId="Web-{F7AF3BC5-D52D-8AD1-B64B-1CFB3415F249}" dt="2020-05-05T18:24:27.564" v="27" actId="20577"/>
        <pc:sldMkLst>
          <pc:docMk/>
          <pc:sldMk cId="3114792278" sldId="256"/>
        </pc:sldMkLst>
        <pc:spChg chg="mod">
          <ac:chgData name="Jones, Patrick" userId="S::dpjones@ewu.edu::c2353cdc-621d-473b-95b4-f9ebf7afebd9" providerId="AD" clId="Web-{F7AF3BC5-D52D-8AD1-B64B-1CFB3415F249}" dt="2020-05-05T18:24:08.047" v="2" actId="20577"/>
          <ac:spMkLst>
            <pc:docMk/>
            <pc:sldMk cId="3114792278" sldId="256"/>
            <ac:spMk id="2" creationId="{00000000-0000-0000-0000-000000000000}"/>
          </ac:spMkLst>
        </pc:spChg>
        <pc:spChg chg="mod">
          <ac:chgData name="Jones, Patrick" userId="S::dpjones@ewu.edu::c2353cdc-621d-473b-95b4-f9ebf7afebd9" providerId="AD" clId="Web-{F7AF3BC5-D52D-8AD1-B64B-1CFB3415F249}" dt="2020-05-05T18:24:27.564" v="27" actId="20577"/>
          <ac:spMkLst>
            <pc:docMk/>
            <pc:sldMk cId="3114792278" sldId="256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ewueagles-my.sharepoint.com/personal/dpjones_ewu_edu/Documents/Data/Contracts/Wenatchee%20CII/Covid-19/Early%20estimate%20of%20s-r%20job%20losses%204.10.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ewueagles-my.sharepoint.com/personal/dpjones_ewu_edu/Documents/Data/Contracts/Wenatchee%20CII/Covid-19/Early%20estimate%20of%20s-r%20job%20losses%204.10.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Contracts/Wenatchee%20CII/Covid-19/Early%20estimate%20of%20s-r%20job%20losses%204.10.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Contracts/Wenatchee%20CII/Covid-19/Early%20estimate%20of%20s-r%20job%20losses%204.10.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ewueagles-my.sharepoint.com/personal/dpjones_ewu_edu/Documents/Data/Contracts/Wenatchee%20CII/Covid-19/Early%20estimate%20of%20s-r%20job%20losses%204.10.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Contracts/Wenatchee%20CII/Covid-19/Early%20estimate%20of%20s-r%20job%20losses%204.10.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Graphs!$B$75</c:f>
              <c:strCache>
                <c:ptCount val="1"/>
                <c:pt idx="0">
                  <c:v>Total N</c:v>
                </c:pt>
              </c:strCache>
            </c:strRef>
          </c:tx>
          <c:spPr>
            <a:solidFill>
              <a:srgbClr val="1C5D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Graphs!$A$76:$A$80</c:f>
              <c:strCache>
                <c:ptCount val="5"/>
                <c:pt idx="0">
                  <c:v>Agriculture, forestry, fishing &amp; hunting</c:v>
                </c:pt>
                <c:pt idx="1">
                  <c:v>Government</c:v>
                </c:pt>
                <c:pt idx="2">
                  <c:v>Healthcare &amp; social assistance</c:v>
                </c:pt>
                <c:pt idx="3">
                  <c:v>Retail trade</c:v>
                </c:pt>
                <c:pt idx="4">
                  <c:v>Accommodation &amp; food services</c:v>
                </c:pt>
              </c:strCache>
            </c:strRef>
          </c:cat>
          <c:val>
            <c:numRef>
              <c:f>Graphs!$B$76:$B$80</c:f>
              <c:numCache>
                <c:formatCode>#,##0</c:formatCode>
                <c:ptCount val="5"/>
                <c:pt idx="0">
                  <c:v>13887</c:v>
                </c:pt>
                <c:pt idx="1">
                  <c:v>9302</c:v>
                </c:pt>
                <c:pt idx="2">
                  <c:v>7169</c:v>
                </c:pt>
                <c:pt idx="3" formatCode="0">
                  <c:v>6190</c:v>
                </c:pt>
                <c:pt idx="4">
                  <c:v>5809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44-4D2E-8994-E9153A1D7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738704"/>
        <c:axId val="1632215152"/>
      </c:barChart>
      <c:catAx>
        <c:axId val="155473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15152"/>
        <c:crosses val="autoZero"/>
        <c:auto val="1"/>
        <c:lblAlgn val="ctr"/>
        <c:lblOffset val="100"/>
        <c:noMultiLvlLbl val="0"/>
      </c:catAx>
      <c:valAx>
        <c:axId val="163221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473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Graphs!$A$58:$A$67</c:f>
              <c:strCache>
                <c:ptCount val="10"/>
                <c:pt idx="0">
                  <c:v>Transportation &amp; warehousing</c:v>
                </c:pt>
                <c:pt idx="1">
                  <c:v>Real estate and rental &amp; leasing</c:v>
                </c:pt>
                <c:pt idx="2">
                  <c:v>Finance and insurance</c:v>
                </c:pt>
                <c:pt idx="3">
                  <c:v>Arts, entertainment &amp; recreation</c:v>
                </c:pt>
                <c:pt idx="4">
                  <c:v>Other services, except public administration</c:v>
                </c:pt>
                <c:pt idx="5">
                  <c:v>Professional &amp; technical services</c:v>
                </c:pt>
                <c:pt idx="6">
                  <c:v>Administrative &amp; waste services</c:v>
                </c:pt>
                <c:pt idx="7">
                  <c:v>Manufacturing</c:v>
                </c:pt>
                <c:pt idx="8">
                  <c:v>Construction</c:v>
                </c:pt>
                <c:pt idx="9">
                  <c:v>Wholesale trade</c:v>
                </c:pt>
              </c:strCache>
            </c:strRef>
          </c:cat>
          <c:val>
            <c:numRef>
              <c:f>Graphs!$B$58:$B$67</c:f>
              <c:numCache>
                <c:formatCode>#,##0</c:formatCode>
                <c:ptCount val="10"/>
                <c:pt idx="0">
                  <c:v>731</c:v>
                </c:pt>
                <c:pt idx="1">
                  <c:v>777</c:v>
                </c:pt>
                <c:pt idx="2">
                  <c:v>833</c:v>
                </c:pt>
                <c:pt idx="3">
                  <c:v>1026</c:v>
                </c:pt>
                <c:pt idx="4">
                  <c:v>1036</c:v>
                </c:pt>
                <c:pt idx="5">
                  <c:v>1205</c:v>
                </c:pt>
                <c:pt idx="6">
                  <c:v>1543</c:v>
                </c:pt>
                <c:pt idx="7" formatCode="0">
                  <c:v>2404</c:v>
                </c:pt>
                <c:pt idx="8">
                  <c:v>2619</c:v>
                </c:pt>
                <c:pt idx="9">
                  <c:v>2770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F-4CB4-867C-DC1A0A1BE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7905008"/>
        <c:axId val="1632249680"/>
      </c:barChart>
      <c:catAx>
        <c:axId val="165790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49680"/>
        <c:crosses val="autoZero"/>
        <c:auto val="1"/>
        <c:lblAlgn val="ctr"/>
        <c:lblOffset val="100"/>
        <c:noMultiLvlLbl val="0"/>
      </c:catAx>
      <c:valAx>
        <c:axId val="1632249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90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Graphs!$A$14:$A$23</c:f>
              <c:strCache>
                <c:ptCount val="10"/>
                <c:pt idx="0">
                  <c:v>Administrative &amp; waste services</c:v>
                </c:pt>
                <c:pt idx="1">
                  <c:v>Other services, except public administration</c:v>
                </c:pt>
                <c:pt idx="2">
                  <c:v>Agriculture, forestry, fishing &amp; hunting</c:v>
                </c:pt>
                <c:pt idx="3">
                  <c:v>Wholesale trade</c:v>
                </c:pt>
                <c:pt idx="4">
                  <c:v>Manufacturing</c:v>
                </c:pt>
                <c:pt idx="5">
                  <c:v>Healthcare &amp; social assistance</c:v>
                </c:pt>
                <c:pt idx="6">
                  <c:v>Arts, entertainment &amp; recreation</c:v>
                </c:pt>
                <c:pt idx="7">
                  <c:v>Construction</c:v>
                </c:pt>
                <c:pt idx="8">
                  <c:v>Retail trade</c:v>
                </c:pt>
                <c:pt idx="9">
                  <c:v>Accommodation &amp; food services</c:v>
                </c:pt>
              </c:strCache>
            </c:strRef>
          </c:cat>
          <c:val>
            <c:numRef>
              <c:f>Graphs!$B$14:$B$23</c:f>
              <c:numCache>
                <c:formatCode>#,##0</c:formatCode>
                <c:ptCount val="10"/>
                <c:pt idx="0">
                  <c:v>305.39999999999998</c:v>
                </c:pt>
                <c:pt idx="1">
                  <c:v>311.7</c:v>
                </c:pt>
                <c:pt idx="2">
                  <c:v>331.91</c:v>
                </c:pt>
                <c:pt idx="3">
                  <c:v>390.40000000000003</c:v>
                </c:pt>
                <c:pt idx="4">
                  <c:v>568.30000000000007</c:v>
                </c:pt>
                <c:pt idx="5">
                  <c:v>896.34999999999991</c:v>
                </c:pt>
                <c:pt idx="6">
                  <c:v>975.64999999999986</c:v>
                </c:pt>
                <c:pt idx="7">
                  <c:v>1018.2</c:v>
                </c:pt>
                <c:pt idx="8">
                  <c:v>1273.1000000000001</c:v>
                </c:pt>
                <c:pt idx="9">
                  <c:v>4145.2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D3-4D4F-9873-E074BBEB4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2791376"/>
        <c:axId val="948421552"/>
      </c:barChart>
      <c:catAx>
        <c:axId val="652791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8421552"/>
        <c:crosses val="autoZero"/>
        <c:auto val="1"/>
        <c:lblAlgn val="ctr"/>
        <c:lblOffset val="100"/>
        <c:noMultiLvlLbl val="0"/>
      </c:catAx>
      <c:valAx>
        <c:axId val="948421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79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Graphs!$B$3</c:f>
              <c:strCache>
                <c:ptCount val="1"/>
                <c:pt idx="0">
                  <c:v>Losses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Graphs!$A$4:$A$13</c:f>
              <c:strCache>
                <c:ptCount val="10"/>
                <c:pt idx="0">
                  <c:v>Utilities</c:v>
                </c:pt>
                <c:pt idx="1">
                  <c:v>Management of companies &amp; enterprises</c:v>
                </c:pt>
                <c:pt idx="2">
                  <c:v>Mining</c:v>
                </c:pt>
                <c:pt idx="3">
                  <c:v>Finance and insurance</c:v>
                </c:pt>
                <c:pt idx="4">
                  <c:v>Transportation &amp; warehousing</c:v>
                </c:pt>
                <c:pt idx="5">
                  <c:v>Information</c:v>
                </c:pt>
                <c:pt idx="6">
                  <c:v>Educational services</c:v>
                </c:pt>
                <c:pt idx="7">
                  <c:v>Government</c:v>
                </c:pt>
                <c:pt idx="8">
                  <c:v>Professional &amp; technical services</c:v>
                </c:pt>
                <c:pt idx="9">
                  <c:v>Real estate and rental &amp; leasing</c:v>
                </c:pt>
              </c:strCache>
            </c:strRef>
          </c:cat>
          <c:val>
            <c:numRef>
              <c:f>Graphs!$B$4:$B$13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56.400000000000006</c:v>
                </c:pt>
                <c:pt idx="4">
                  <c:v>82.5</c:v>
                </c:pt>
                <c:pt idx="5">
                  <c:v>90.2</c:v>
                </c:pt>
                <c:pt idx="6">
                  <c:v>182.4</c:v>
                </c:pt>
                <c:pt idx="7">
                  <c:v>211.65</c:v>
                </c:pt>
                <c:pt idx="8">
                  <c:v>241</c:v>
                </c:pt>
                <c:pt idx="9">
                  <c:v>271.60000000000002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8-4E8A-92A5-D848DA014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2040608"/>
        <c:axId val="1160171792"/>
      </c:barChart>
      <c:catAx>
        <c:axId val="952040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0171792"/>
        <c:crosses val="autoZero"/>
        <c:auto val="1"/>
        <c:lblAlgn val="ctr"/>
        <c:lblOffset val="100"/>
        <c:noMultiLvlLbl val="0"/>
      </c:catAx>
      <c:valAx>
        <c:axId val="1160171792"/>
        <c:scaling>
          <c:orientation val="minMax"/>
          <c:max val="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04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450495771361913"/>
          <c:y val="2.6845637583892617E-2"/>
          <c:w val="0.59598498104403619"/>
          <c:h val="0.8979917443205505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FF0000"/>
                </a:gs>
                <a:gs pos="74000">
                  <a:srgbClr val="4F81BD">
                    <a:lumMod val="45000"/>
                    <a:lumOff val="55000"/>
                  </a:srgbClr>
                </a:gs>
                <a:gs pos="83000">
                  <a:srgbClr val="4F81BD">
                    <a:lumMod val="45000"/>
                    <a:lumOff val="55000"/>
                  </a:srgbClr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Graphs!$A$39:$A$48</c:f>
              <c:strCache>
                <c:ptCount val="10"/>
                <c:pt idx="0">
                  <c:v>Professional &amp; technical services</c:v>
                </c:pt>
                <c:pt idx="1">
                  <c:v>Retail trade</c:v>
                </c:pt>
                <c:pt idx="2">
                  <c:v>Manufacturing</c:v>
                </c:pt>
                <c:pt idx="3">
                  <c:v>Other services, except public administration</c:v>
                </c:pt>
                <c:pt idx="4">
                  <c:v>Real estate and rental &amp; leasing</c:v>
                </c:pt>
                <c:pt idx="5">
                  <c:v>Construction</c:v>
                </c:pt>
                <c:pt idx="6">
                  <c:v>Accommodation &amp; food services</c:v>
                </c:pt>
                <c:pt idx="7">
                  <c:v>Educational services</c:v>
                </c:pt>
                <c:pt idx="8">
                  <c:v>Administrative &amp; waste services</c:v>
                </c:pt>
                <c:pt idx="9">
                  <c:v>Arts, entertainment &amp; recreation</c:v>
                </c:pt>
              </c:strCache>
            </c:strRef>
          </c:cat>
          <c:val>
            <c:numRef>
              <c:f>Graphs!$B$39:$B$48</c:f>
              <c:numCache>
                <c:formatCode>0.0%</c:formatCode>
                <c:ptCount val="10"/>
                <c:pt idx="0">
                  <c:v>0.2</c:v>
                </c:pt>
                <c:pt idx="1">
                  <c:v>0.20567043618739905</c:v>
                </c:pt>
                <c:pt idx="2">
                  <c:v>0.23639767054908489</c:v>
                </c:pt>
                <c:pt idx="3">
                  <c:v>0.30086872586872587</c:v>
                </c:pt>
                <c:pt idx="4">
                  <c:v>0.34954954954954959</c:v>
                </c:pt>
                <c:pt idx="5">
                  <c:v>0.38877434135166095</c:v>
                </c:pt>
                <c:pt idx="6">
                  <c:v>0.71358237218109821</c:v>
                </c:pt>
                <c:pt idx="7">
                  <c:v>0.8</c:v>
                </c:pt>
                <c:pt idx="8">
                  <c:v>0.8</c:v>
                </c:pt>
                <c:pt idx="9">
                  <c:v>0.95092592592592584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D-42CE-9C7A-3D689E268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9638096"/>
        <c:axId val="1160181776"/>
      </c:barChart>
      <c:catAx>
        <c:axId val="1549638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0181776"/>
        <c:crosses val="autoZero"/>
        <c:auto val="1"/>
        <c:lblAlgn val="ctr"/>
        <c:lblOffset val="100"/>
        <c:noMultiLvlLbl val="0"/>
      </c:catAx>
      <c:valAx>
        <c:axId val="1160181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96380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Graphs!$B$28</c:f>
              <c:strCache>
                <c:ptCount val="1"/>
                <c:pt idx="0">
                  <c:v>% Losses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FB-43A4-B3A2-8DE3152DEC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Graphs!$A$29:$A$38</c:f>
              <c:strCache>
                <c:ptCount val="10"/>
                <c:pt idx="0">
                  <c:v>Utilities</c:v>
                </c:pt>
                <c:pt idx="1">
                  <c:v>Management of companies &amp; enterprises</c:v>
                </c:pt>
                <c:pt idx="2">
                  <c:v>Mining</c:v>
                </c:pt>
                <c:pt idx="3">
                  <c:v>Government</c:v>
                </c:pt>
                <c:pt idx="4">
                  <c:v>Agriculture, forestry, fishing &amp; hunting</c:v>
                </c:pt>
                <c:pt idx="5">
                  <c:v>Finance and insurance</c:v>
                </c:pt>
                <c:pt idx="6">
                  <c:v>Transportation &amp; warehousing</c:v>
                </c:pt>
                <c:pt idx="7">
                  <c:v>Healthcare &amp; social assistance</c:v>
                </c:pt>
                <c:pt idx="8">
                  <c:v>Wholesale trade</c:v>
                </c:pt>
                <c:pt idx="9">
                  <c:v>Information</c:v>
                </c:pt>
              </c:strCache>
            </c:strRef>
          </c:cat>
          <c:val>
            <c:numRef>
              <c:f>Graphs!$B$29:$B$38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2.2753171360997637E-2</c:v>
                </c:pt>
                <c:pt idx="4">
                  <c:v>2.3900770504788654E-2</c:v>
                </c:pt>
                <c:pt idx="5">
                  <c:v>6.7707082833133259E-2</c:v>
                </c:pt>
                <c:pt idx="6">
                  <c:v>0.11285909712722299</c:v>
                </c:pt>
                <c:pt idx="7">
                  <c:v>0.12503138513042264</c:v>
                </c:pt>
                <c:pt idx="8">
                  <c:v>0.14093862815884478</c:v>
                </c:pt>
                <c:pt idx="9">
                  <c:v>0.16078431372549021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FB-43A4-B3A2-8DE3152DE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96139968"/>
        <c:axId val="1160179696"/>
      </c:barChart>
      <c:catAx>
        <c:axId val="159613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0179696"/>
        <c:crosses val="autoZero"/>
        <c:auto val="1"/>
        <c:lblAlgn val="ctr"/>
        <c:lblOffset val="100"/>
        <c:noMultiLvlLbl val="0"/>
      </c:catAx>
      <c:valAx>
        <c:axId val="11601796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1399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8" y="0"/>
            <a:ext cx="914236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6400800" cy="1752600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1603" y="5797653"/>
            <a:ext cx="25781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8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5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970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29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638" y="6030452"/>
            <a:ext cx="9142361" cy="827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84065" y="6134647"/>
            <a:ext cx="1525638" cy="48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95002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pjones@ew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helandouglastrends.com/graph.cfm?cat_id=2&amp;sub_cat_id=3&amp;ind_id=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A First Look at Greater Wenatchee Area Jobs at Risk in March through early May, 2020 due </a:t>
            </a:r>
            <a:r>
              <a:rPr lang="en-US" sz="3200">
                <a:latin typeface="+mn-lt"/>
              </a:rPr>
              <a:t>the Corona Virus &amp; Ensuing WA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7584053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algn="ctr"/>
            <a:r>
              <a:rPr lang="en-US" sz="2400" dirty="0">
                <a:latin typeface="+mn-lt"/>
              </a:rPr>
              <a:t>D. Patrick Jones, Ph.D.</a:t>
            </a:r>
          </a:p>
          <a:p>
            <a:pPr algn="ctr"/>
            <a:r>
              <a:rPr lang="en-US" sz="2400" dirty="0">
                <a:latin typeface="+mn-lt"/>
              </a:rPr>
              <a:t>Institute for Public Policy &amp; Economic Analysis</a:t>
            </a:r>
          </a:p>
          <a:p>
            <a:pPr algn="r"/>
            <a:r>
              <a:rPr lang="en-US" sz="1600" i="1">
                <a:latin typeface="+mn-lt"/>
              </a:rPr>
              <a:t>Modified, 5.05.2020</a:t>
            </a:r>
          </a:p>
        </p:txBody>
      </p:sp>
    </p:spTree>
    <p:extLst>
      <p:ext uri="{BB962C8B-B14F-4D97-AF65-F5344CB8AC3E}">
        <p14:creationId xmlns:p14="http://schemas.microsoft.com/office/powerpoint/2010/main" val="311479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254BC-561F-461D-8F56-2208E26A1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Estimated job losses as a percentage of total jobs in sector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DCFF42-1865-4A98-A6B3-D1266CF56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64022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24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B15E5-FAEA-4DA2-BC7A-3BA7239D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Estimated job losses as a percentage of total jobs in sector, </a:t>
            </a:r>
            <a:r>
              <a:rPr lang="en-US" sz="3200" i="1" dirty="0">
                <a:latin typeface="+mn-lt"/>
              </a:rPr>
              <a:t>cont’d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B37912-04A0-4242-8CDA-1B8DA3AA7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99345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9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4E07-E8FD-43C4-A0B8-53838FB9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Implications of this industry-by-industry look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B828A-5689-478E-AA02-DD65E30F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Total number of jobs in the 2 counties “at risk” through (early?) May = ~ </a:t>
            </a:r>
            <a:r>
              <a:rPr lang="en-US" sz="2400" b="1" dirty="0">
                <a:latin typeface="+mn-lt"/>
              </a:rPr>
              <a:t>11,350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Or, as share of number employed in 2018:  ~ 20</a:t>
            </a:r>
            <a:r>
              <a:rPr lang="en-US" sz="2400" b="1" dirty="0">
                <a:latin typeface="+mn-lt"/>
              </a:rPr>
              <a:t>%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Unemployment implications</a:t>
            </a:r>
          </a:p>
          <a:p>
            <a:pPr lvl="1"/>
            <a:r>
              <a:rPr lang="en-US" sz="2000" dirty="0">
                <a:latin typeface="+mn-lt"/>
              </a:rPr>
              <a:t>Unknown:  how many affected people will seek unemployment benefits (vs. exhausting company benefits)</a:t>
            </a:r>
          </a:p>
          <a:p>
            <a:pPr lvl="1"/>
            <a:r>
              <a:rPr lang="en-US" sz="2000" dirty="0">
                <a:latin typeface="+mn-lt"/>
              </a:rPr>
              <a:t>Unknown:  how many are eligible for traditional UI, although now eligible for CARES</a:t>
            </a:r>
          </a:p>
        </p:txBody>
      </p:sp>
    </p:spTree>
    <p:extLst>
      <p:ext uri="{BB962C8B-B14F-4D97-AF65-F5344CB8AC3E}">
        <p14:creationId xmlns:p14="http://schemas.microsoft.com/office/powerpoint/2010/main" val="3613075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Comparison between forecast &amp; 5 weeks of initial unemployment claims data (ESD)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425307"/>
              </p:ext>
            </p:extLst>
          </p:nvPr>
        </p:nvGraphicFramePr>
        <p:xfrm>
          <a:off x="2340429" y="1545778"/>
          <a:ext cx="4005942" cy="4288964"/>
        </p:xfrm>
        <a:graphic>
          <a:graphicData uri="http://schemas.openxmlformats.org/drawingml/2006/table">
            <a:tbl>
              <a:tblPr/>
              <a:tblGrid>
                <a:gridCol w="3158871">
                  <a:extLst>
                    <a:ext uri="{9D8B030D-6E8A-4147-A177-3AD203B41FA5}">
                      <a16:colId xmlns:a16="http://schemas.microsoft.com/office/drawing/2014/main" val="2549711696"/>
                    </a:ext>
                  </a:extLst>
                </a:gridCol>
                <a:gridCol w="847071">
                  <a:extLst>
                    <a:ext uri="{9D8B030D-6E8A-4147-A177-3AD203B41FA5}">
                      <a16:colId xmlns:a16="http://schemas.microsoft.com/office/drawing/2014/main" val="214511310"/>
                    </a:ext>
                  </a:extLst>
                </a:gridCol>
              </a:tblGrid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Agriculture, forestry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664707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836221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231948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 trade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173364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trade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11151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Transportation and warehousing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276786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841242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 and insurance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06758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estate and rental and leasing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983745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and technical services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85206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and waste services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227591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Educational services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945761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 and social assistance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067097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Arts, entertainment, and recreation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116877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Accommodation and food services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912061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services, except public admin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43588"/>
                  </a:ext>
                </a:extLst>
              </a:tr>
              <a:tr h="25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810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560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Comparison, cont’d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+mn-lt"/>
              </a:rPr>
              <a:t>Underestimated the job losses in the healthcare &amp; social assistance sector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i="1" dirty="0">
                <a:latin typeface="+mn-lt"/>
              </a:rPr>
              <a:t>Perhaps</a:t>
            </a:r>
            <a:r>
              <a:rPr lang="en-US" sz="2400" dirty="0">
                <a:latin typeface="+mn-lt"/>
              </a:rPr>
              <a:t> overestimated job losses in hospitality sector and the arts/entertainment/recreation sector</a:t>
            </a:r>
          </a:p>
          <a:p>
            <a:pPr lvl="1"/>
            <a:r>
              <a:rPr lang="en-US" sz="2000" dirty="0">
                <a:latin typeface="+mn-lt"/>
              </a:rPr>
              <a:t>Really think that the losses for these sectors are captured in the ESD category “Unknown,” which now sits at 1,430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 Bottom line:  ESD current number of losses, with one week left in month = </a:t>
            </a:r>
            <a:r>
              <a:rPr lang="en-US" sz="2400" b="1" dirty="0">
                <a:latin typeface="+mn-lt"/>
              </a:rPr>
              <a:t>10,750</a:t>
            </a:r>
          </a:p>
          <a:p>
            <a:pPr lvl="1"/>
            <a:r>
              <a:rPr lang="en-US" sz="2000" dirty="0">
                <a:latin typeface="+mn-lt"/>
              </a:rPr>
              <a:t>Will very likely exceed my estimates from April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07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Other, macro views of implications of COVID-19 on the labor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Cornell University’s “at risk” job total for U.S.:  ~37.1M, or ~23% of labor force</a:t>
            </a:r>
          </a:p>
          <a:p>
            <a:pPr lvl="1"/>
            <a:r>
              <a:rPr lang="en-US" sz="2000" dirty="0">
                <a:latin typeface="+mn-lt"/>
              </a:rPr>
              <a:t> Cornell’s analysis is based entirely on market response to the virus</a:t>
            </a:r>
          </a:p>
          <a:p>
            <a:pPr lvl="1"/>
            <a:r>
              <a:rPr lang="en-US" sz="2000" dirty="0">
                <a:latin typeface="+mn-lt"/>
              </a:rPr>
              <a:t>No statewide shelter decrees embedded in tally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Recent “back of the envelope” projection of the U.S. Q2 unemployment rate by the St. Louis Fed:  ~32%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Moody’s recent analysis (</a:t>
            </a:r>
            <a:r>
              <a:rPr lang="en-US" sz="2000" i="1" dirty="0">
                <a:latin typeface="+mn-lt"/>
              </a:rPr>
              <a:t>WSJ 4.05.20) </a:t>
            </a:r>
            <a:r>
              <a:rPr lang="en-US" sz="2400" dirty="0">
                <a:latin typeface="+mn-lt"/>
              </a:rPr>
              <a:t>concludes that 29% of daily U.S. output (GDP) currently lost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665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69CF-A78E-4D36-B21A-AF34116E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Quick assessment of this short-run outlook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23C3B-9CE3-4B32-B154-08A78A8AA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+mn-lt"/>
              </a:rPr>
              <a:t>Results would not be as dire if, instead of jobs, </a:t>
            </a:r>
            <a:r>
              <a:rPr lang="en-US" sz="2400" i="1" dirty="0">
                <a:latin typeface="+mn-lt"/>
              </a:rPr>
              <a:t>payroll</a:t>
            </a:r>
            <a:r>
              <a:rPr lang="en-US" sz="2400" dirty="0">
                <a:latin typeface="+mn-lt"/>
              </a:rPr>
              <a:t> were used in analysis</a:t>
            </a:r>
          </a:p>
          <a:p>
            <a:pPr lvl="1"/>
            <a:r>
              <a:rPr lang="en-US" sz="2000" dirty="0">
                <a:latin typeface="+mn-lt"/>
              </a:rPr>
              <a:t>Equivalently, the impacts disproportionately affect </a:t>
            </a:r>
            <a:r>
              <a:rPr lang="en-US" sz="2000">
                <a:latin typeface="+mn-lt"/>
              </a:rPr>
              <a:t>low-wage workers</a:t>
            </a:r>
          </a:p>
          <a:p>
            <a:pPr lvl="1"/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Outlook will change as more UI claims data are released. 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Questions </a:t>
            </a:r>
          </a:p>
          <a:p>
            <a:pPr lvl="1"/>
            <a:r>
              <a:rPr lang="en-US" sz="2000" dirty="0">
                <a:latin typeface="+mn-lt"/>
              </a:rPr>
              <a:t>What are the workforce cuts (percentage) in your firm/industry?</a:t>
            </a:r>
          </a:p>
          <a:p>
            <a:pPr lvl="1"/>
            <a:r>
              <a:rPr lang="en-US" sz="2000" dirty="0">
                <a:latin typeface="+mn-lt"/>
              </a:rPr>
              <a:t>Are there sources of income, other than unemployment benefits, available to those in your firm/industry who have been laid off?</a:t>
            </a:r>
          </a:p>
          <a:p>
            <a:pPr lvl="1"/>
            <a:r>
              <a:rPr lang="en-US" sz="2000" dirty="0">
                <a:latin typeface="+mn-lt"/>
              </a:rPr>
              <a:t>Longer-term:  how do you see the activities in your firm/industry recovering from May through December?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457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7" y="3886200"/>
            <a:ext cx="7661281" cy="17526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n-lt"/>
              </a:rPr>
              <a:t>D. Patrick Jones, Ph.D.</a:t>
            </a:r>
          </a:p>
          <a:p>
            <a:r>
              <a:rPr lang="en-US" sz="1800" dirty="0">
                <a:latin typeface="+mn-lt"/>
              </a:rPr>
              <a:t>Executive director, Institute for Public Policy</a:t>
            </a:r>
          </a:p>
          <a:p>
            <a:r>
              <a:rPr lang="en-US" sz="1800" dirty="0"/>
              <a:t>509.828.1246 | </a:t>
            </a:r>
            <a:r>
              <a:rPr lang="en-US" sz="1800" dirty="0">
                <a:latin typeface="+mn-lt"/>
                <a:hlinkClick r:id="rId2"/>
              </a:rPr>
              <a:t>dpjones@ewu.edu</a:t>
            </a:r>
            <a:endParaRPr lang="en-US" sz="1800" dirty="0">
              <a:latin typeface="+mn-lt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116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+mn-lt"/>
              </a:rPr>
              <a:t>To try to quantify the near-term job losses in Chelan &amp; Douglas Counties due to:</a:t>
            </a:r>
            <a:endParaRPr lang="en-US" dirty="0"/>
          </a:p>
          <a:p>
            <a:pPr lvl="1"/>
            <a:r>
              <a:rPr lang="en-US" sz="2000" dirty="0">
                <a:latin typeface="Calibri"/>
              </a:rPr>
              <a:t>Market response to the threat of the corona virus</a:t>
            </a:r>
          </a:p>
          <a:p>
            <a:pPr lvl="1"/>
            <a:r>
              <a:rPr lang="en-US" sz="2000" dirty="0">
                <a:latin typeface="+mn-lt"/>
              </a:rPr>
              <a:t>Gov. Inslee's recent ”Stay Home, Stay Safe” order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Considering a very short timeframe:  changes in employment from late March through early May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Should help acquire a sense of the magnitude of the losses in March &amp; 2</a:t>
            </a:r>
            <a:r>
              <a:rPr lang="en-US" sz="2400" baseline="30000" dirty="0">
                <a:latin typeface="+mn-lt"/>
              </a:rPr>
              <a:t>nd</a:t>
            </a:r>
            <a:r>
              <a:rPr lang="en-US" sz="2400" dirty="0">
                <a:latin typeface="+mn-lt"/>
              </a:rPr>
              <a:t> quarter to economic activity in the 2 counties</a:t>
            </a:r>
          </a:p>
        </p:txBody>
      </p:sp>
    </p:spTree>
    <p:extLst>
      <p:ext uri="{BB962C8B-B14F-4D97-AF65-F5344CB8AC3E}">
        <p14:creationId xmlns:p14="http://schemas.microsoft.com/office/powerpoint/2010/main" val="25026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58EF-9E9D-40C6-AB49-E60644F3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3F7B5-B8DB-4560-AC93-8AF451162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dirty="0">
                <a:latin typeface="Calibri"/>
              </a:rPr>
              <a:t>Look at jobs at risk on an industry-by-industry basis for companies </a:t>
            </a:r>
            <a:r>
              <a:rPr lang="en-US" sz="2400" i="1" dirty="0">
                <a:latin typeface="Calibri"/>
              </a:rPr>
              <a:t>located in</a:t>
            </a:r>
            <a:r>
              <a:rPr lang="en-US" sz="2400" dirty="0">
                <a:latin typeface="Calibri"/>
              </a:rPr>
              <a:t> the two counties</a:t>
            </a:r>
          </a:p>
          <a:p>
            <a:pPr marL="0" indent="0">
              <a:buNone/>
            </a:pPr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Tool:  Quarterly Census of Employment &amp; Wages (QCEW) by WA ESD, annual data for 2018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QCEW uses 20 sectors (manufacturing, healthcare, finance)</a:t>
            </a:r>
          </a:p>
          <a:p>
            <a:pPr lvl="1"/>
            <a:r>
              <a:rPr lang="en-US" sz="2000" dirty="0">
                <a:latin typeface="Calibri"/>
              </a:rPr>
              <a:t>For each sector, about 5-6 industries are given (NAICS 3-digit level)</a:t>
            </a:r>
          </a:p>
          <a:p>
            <a:pPr lvl="1"/>
            <a:endParaRPr lang="en-US" sz="20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Analysis does not include the self-employed (~6,600); includes positive employment effects (health, grocery)</a:t>
            </a:r>
          </a:p>
        </p:txBody>
      </p:sp>
    </p:spTree>
    <p:extLst>
      <p:ext uri="{BB962C8B-B14F-4D97-AF65-F5344CB8AC3E}">
        <p14:creationId xmlns:p14="http://schemas.microsoft.com/office/powerpoint/2010/main" val="173662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CDBC-12EB-4AC0-8BB7-02C1E826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Data &amp; inputs to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0AD8E-D02D-4E92-984B-E7778915F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+mj-lt"/>
              </a:rPr>
              <a:t>Used three sources that served as filters</a:t>
            </a:r>
          </a:p>
          <a:p>
            <a:pPr lvl="1"/>
            <a:r>
              <a:rPr lang="en-US" sz="2000" dirty="0">
                <a:latin typeface="+mj-lt"/>
              </a:rPr>
              <a:t>Governor's list of "essential services" in March 23rd order, amended 3.24 &amp; 3.26</a:t>
            </a:r>
          </a:p>
          <a:p>
            <a:pPr lvl="1"/>
            <a:r>
              <a:rPr lang="en-US" sz="2000" dirty="0">
                <a:latin typeface="+mj-lt"/>
                <a:cs typeface="Calibri"/>
              </a:rPr>
              <a:t>Data from WA ESD on initial unemployment claims by NAICS sectors</a:t>
            </a:r>
            <a:endParaRPr lang="en-US" sz="2000" dirty="0"/>
          </a:p>
          <a:p>
            <a:pPr lvl="1"/>
            <a:r>
              <a:rPr lang="en-US" sz="2000" dirty="0">
                <a:latin typeface="+mj-lt"/>
              </a:rPr>
              <a:t>My reading of market responses, supplemented by Cornell University's </a:t>
            </a:r>
            <a:r>
              <a:rPr lang="en-US" sz="2000" i="1" dirty="0">
                <a:latin typeface="+mj-lt"/>
              </a:rPr>
              <a:t>Job Quality Index</a:t>
            </a:r>
            <a:r>
              <a:rPr lang="en-US" sz="2000" dirty="0">
                <a:latin typeface="+mj-lt"/>
              </a:rPr>
              <a:t> analysis of "At-risk jobs during the COVID-19 Crisis" 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Applied a percentage, ranging from 0-95%, to each industry, attempting to capture likely job losses</a:t>
            </a:r>
          </a:p>
          <a:p>
            <a:pPr lvl="1"/>
            <a:r>
              <a:rPr lang="en-US" sz="2000" dirty="0">
                <a:latin typeface="+mj-lt"/>
              </a:rPr>
              <a:t>Considered the share of jobs that are “customer-facing” and those that can be done remotely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pPr marL="457200" lvl="1" indent="0">
              <a:buNone/>
            </a:pP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180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AA0A-BA17-4BDB-8D39-6C414D99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A look at the area’s 5 largest sectors, by their share of total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94142-8E1F-4E48-A2FF-9AF58A398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400" dirty="0">
              <a:latin typeface="+mn-lt"/>
            </a:endParaRPr>
          </a:p>
          <a:p>
            <a:pPr marL="0" indent="0" algn="ctr">
              <a:buNone/>
            </a:pPr>
            <a:r>
              <a:rPr lang="en-US" sz="2400" dirty="0">
                <a:latin typeface="+mn-lt"/>
                <a:hlinkClick r:id="rId2"/>
              </a:rPr>
              <a:t>See on Chelan Douglas Trends</a:t>
            </a:r>
            <a:endParaRPr lang="en-US" sz="2400" dirty="0">
              <a:latin typeface="+mn-lt"/>
            </a:endParaRPr>
          </a:p>
          <a:p>
            <a:pPr marL="0" indent="0" algn="ctr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j-lt"/>
              </a:rPr>
              <a:t>Structure of greater Wenatchee area’s economy differs from WA's, primarily due to outsized presence of agriculture 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Number of people employed in 2018 in the two counties ~ 58,000</a:t>
            </a:r>
            <a:endParaRPr lang="en-US" dirty="0"/>
          </a:p>
          <a:p>
            <a:pPr lvl="1"/>
            <a:r>
              <a:rPr lang="en-US" sz="2000" dirty="0">
                <a:latin typeface="+mn-lt"/>
              </a:rPr>
              <a:t>2019 annualized numbers likely lower= ~56,500</a:t>
            </a:r>
          </a:p>
          <a:p>
            <a:pPr lvl="1"/>
            <a:r>
              <a:rPr lang="en-US" sz="2000" dirty="0">
                <a:latin typeface="+mn-lt"/>
              </a:rPr>
              <a:t>Again, does not include the self-employed (sole proprietors)</a:t>
            </a:r>
          </a:p>
          <a:p>
            <a:pPr lvl="1"/>
            <a:endParaRPr lang="en-US" sz="2000" dirty="0">
              <a:latin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8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4CB1-F972-49BA-98EB-15E47A41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Top 5 sectors in Chelan &amp; Douglas Counties, by jobs, in 2018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3E0A875-DEE1-46C7-8DF1-31B58FA6E1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647361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93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7F572-8490-4A28-ADF8-575307D2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The next largest 10 sectors in the 2 counties, by jobs, in 2018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8D5F3FE-3649-4654-AA6B-7C4C079FE3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52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339F-D28D-4F0D-A772-5EE87E83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Findings: the most impacted sectors – estimated short-term job losses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4FC90F-5EED-4B30-8A66-3A97FBF48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794200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21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0EC6-FAF4-4330-9D9E-1F794B3BE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Findings for the remaining 10 sectors – estimated short-term job losses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7DD6434-868A-495C-9636-C554764B9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669323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79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5E64A6A5A4B9488C069CA9D659A3DB" ma:contentTypeVersion="10" ma:contentTypeDescription="Create a new document." ma:contentTypeScope="" ma:versionID="69f1aa6256fe74d7c3c837dcabbd50ca">
  <xsd:schema xmlns:xsd="http://www.w3.org/2001/XMLSchema" xmlns:xs="http://www.w3.org/2001/XMLSchema" xmlns:p="http://schemas.microsoft.com/office/2006/metadata/properties" xmlns:ns3="2294c514-d835-431e-845d-f58d9f1702cd" xmlns:ns4="1fc2d450-7807-45bb-a1aa-f37be2e82776" targetNamespace="http://schemas.microsoft.com/office/2006/metadata/properties" ma:root="true" ma:fieldsID="8610515224ee9d02c0422281000fbf57" ns3:_="" ns4:_="">
    <xsd:import namespace="2294c514-d835-431e-845d-f58d9f1702cd"/>
    <xsd:import namespace="1fc2d450-7807-45bb-a1aa-f37be2e82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4c514-d835-431e-845d-f58d9f170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2d450-7807-45bb-a1aa-f37be2e8277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DFD834-5028-446E-8C27-73708ED52A2D}">
  <ds:schemaRefs>
    <ds:schemaRef ds:uri="http://purl.org/dc/elements/1.1/"/>
    <ds:schemaRef ds:uri="http://schemas.microsoft.com/office/2006/metadata/properties"/>
    <ds:schemaRef ds:uri="http://purl.org/dc/terms/"/>
    <ds:schemaRef ds:uri="2294c514-d835-431e-845d-f58d9f1702cd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fc2d450-7807-45bb-a1aa-f37be2e8277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7BE77B-EE37-499A-830F-BD9EDA5B3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94c514-d835-431e-845d-f58d9f1702cd"/>
    <ds:schemaRef ds:uri="1fc2d450-7807-45bb-a1aa-f37be2e827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37A357-2A54-4E8D-A5EE-FEAD9D1121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737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 First Look at Greater Wenatchee Area Jobs at Risk in March through early May, 2020 due the Corona Virus &amp; Ensuing WA Policies</vt:lpstr>
      <vt:lpstr>Motivation</vt:lpstr>
      <vt:lpstr>Methods</vt:lpstr>
      <vt:lpstr>Data &amp; inputs to analysis</vt:lpstr>
      <vt:lpstr>A look at the area’s 5 largest sectors, by their share of total jobs</vt:lpstr>
      <vt:lpstr>Top 5 sectors in Chelan &amp; Douglas Counties, by jobs, in 2018</vt:lpstr>
      <vt:lpstr>The next largest 10 sectors in the 2 counties, by jobs, in 2018</vt:lpstr>
      <vt:lpstr>Findings: the most impacted sectors – estimated short-term job losses</vt:lpstr>
      <vt:lpstr>Findings for the remaining 10 sectors – estimated short-term job losses </vt:lpstr>
      <vt:lpstr>Estimated job losses as a percentage of total jobs in sector</vt:lpstr>
      <vt:lpstr>Estimated job losses as a percentage of total jobs in sector, cont’d</vt:lpstr>
      <vt:lpstr>Implications of this industry-by-industry look </vt:lpstr>
      <vt:lpstr>Comparison between forecast &amp; 5 weeks of initial unemployment claims data (ESD)</vt:lpstr>
      <vt:lpstr>Comparison, cont’d </vt:lpstr>
      <vt:lpstr>Other, macro views of implications of COVID-19 on the labor force</vt:lpstr>
      <vt:lpstr>Quick assessment of this short-run outlook </vt:lpstr>
      <vt:lpstr>Questions?</vt:lpstr>
    </vt:vector>
  </TitlesOfParts>
  <Company>EWU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 EWU</dc:creator>
  <cp:lastModifiedBy>Jones, Patrick</cp:lastModifiedBy>
  <cp:revision>202</cp:revision>
  <dcterms:created xsi:type="dcterms:W3CDTF">2016-09-01T20:41:41Z</dcterms:created>
  <dcterms:modified xsi:type="dcterms:W3CDTF">2020-05-05T18:24:28Z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0x010100145E64A6A5A4B9488C069CA9D659A3DB</vt:lpwstr>
  </property>
</Properties>
</file>