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80" r:id="rId6"/>
    <p:sldId id="279" r:id="rId7"/>
    <p:sldId id="290" r:id="rId8"/>
    <p:sldId id="288" r:id="rId9"/>
    <p:sldId id="287" r:id="rId10"/>
    <p:sldId id="286" r:id="rId11"/>
    <p:sldId id="285" r:id="rId12"/>
    <p:sldId id="284" r:id="rId13"/>
    <p:sldId id="283" r:id="rId14"/>
    <p:sldId id="293" r:id="rId15"/>
    <p:sldId id="292" r:id="rId16"/>
    <p:sldId id="291" r:id="rId17"/>
    <p:sldId id="282" r:id="rId18"/>
    <p:sldId id="294" r:id="rId19"/>
    <p:sldId id="262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B54B"/>
    <a:srgbClr val="9500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FC1691-6242-69E6-B966-F50C74C75BC2}" v="6" dt="2020-04-23T16:38:44.204"/>
    <p1510:client id="{9DD68204-3DB3-4AB8-AB92-62F52DE7F655}" v="47" dt="2020-04-23T16:39:05.5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k" userId="c2353cdc-621d-473b-95b4-f9ebf7afebd9" providerId="ADAL" clId="{9DD68204-3DB3-4AB8-AB92-62F52DE7F655}"/>
    <pc:docChg chg="custSel modSld">
      <pc:chgData name="Patrick" userId="c2353cdc-621d-473b-95b4-f9ebf7afebd9" providerId="ADAL" clId="{9DD68204-3DB3-4AB8-AB92-62F52DE7F655}" dt="2020-04-23T16:39:05.568" v="96" actId="20577"/>
      <pc:docMkLst>
        <pc:docMk/>
      </pc:docMkLst>
      <pc:sldChg chg="modSp">
        <pc:chgData name="Patrick" userId="c2353cdc-621d-473b-95b4-f9ebf7afebd9" providerId="ADAL" clId="{9DD68204-3DB3-4AB8-AB92-62F52DE7F655}" dt="2020-04-23T16:39:05.568" v="96" actId="20577"/>
        <pc:sldMkLst>
          <pc:docMk/>
          <pc:sldMk cId="3114792278" sldId="256"/>
        </pc:sldMkLst>
        <pc:spChg chg="mod">
          <ac:chgData name="Patrick" userId="c2353cdc-621d-473b-95b4-f9ebf7afebd9" providerId="ADAL" clId="{9DD68204-3DB3-4AB8-AB92-62F52DE7F655}" dt="2020-04-23T16:39:05.568" v="96" actId="20577"/>
          <ac:spMkLst>
            <pc:docMk/>
            <pc:sldMk cId="3114792278" sldId="256"/>
            <ac:spMk id="2" creationId="{00000000-0000-0000-0000-000000000000}"/>
          </ac:spMkLst>
        </pc:spChg>
      </pc:sldChg>
      <pc:sldChg chg="modSp">
        <pc:chgData name="Patrick" userId="c2353cdc-621d-473b-95b4-f9ebf7afebd9" providerId="ADAL" clId="{9DD68204-3DB3-4AB8-AB92-62F52DE7F655}" dt="2020-04-22T17:05:49.835" v="85" actId="20577"/>
        <pc:sldMkLst>
          <pc:docMk/>
          <pc:sldMk cId="1602249212" sldId="282"/>
        </pc:sldMkLst>
        <pc:spChg chg="mod">
          <ac:chgData name="Patrick" userId="c2353cdc-621d-473b-95b4-f9ebf7afebd9" providerId="ADAL" clId="{9DD68204-3DB3-4AB8-AB92-62F52DE7F655}" dt="2020-04-22T17:05:49.835" v="85" actId="20577"/>
          <ac:spMkLst>
            <pc:docMk/>
            <pc:sldMk cId="1602249212" sldId="282"/>
            <ac:spMk id="3" creationId="{8D5CA880-2AA6-49A6-8A17-05EA2DEA4CA1}"/>
          </ac:spMkLst>
        </pc:spChg>
      </pc:sldChg>
      <pc:sldChg chg="addSp delSp modSp mod">
        <pc:chgData name="Patrick" userId="c2353cdc-621d-473b-95b4-f9ebf7afebd9" providerId="ADAL" clId="{9DD68204-3DB3-4AB8-AB92-62F52DE7F655}" dt="2020-04-22T16:43:47.466" v="21" actId="255"/>
        <pc:sldMkLst>
          <pc:docMk/>
          <pc:sldMk cId="2450061064" sldId="283"/>
        </pc:sldMkLst>
        <pc:spChg chg="mod">
          <ac:chgData name="Patrick" userId="c2353cdc-621d-473b-95b4-f9ebf7afebd9" providerId="ADAL" clId="{9DD68204-3DB3-4AB8-AB92-62F52DE7F655}" dt="2020-04-22T16:43:47.466" v="21" actId="255"/>
          <ac:spMkLst>
            <pc:docMk/>
            <pc:sldMk cId="2450061064" sldId="283"/>
            <ac:spMk id="2" creationId="{0E3BC404-0BD2-4A65-AC0D-A59CC8A39743}"/>
          </ac:spMkLst>
        </pc:spChg>
        <pc:spChg chg="add del mod">
          <ac:chgData name="Patrick" userId="c2353cdc-621d-473b-95b4-f9ebf7afebd9" providerId="ADAL" clId="{9DD68204-3DB3-4AB8-AB92-62F52DE7F655}" dt="2020-04-22T16:42:58.026" v="15"/>
          <ac:spMkLst>
            <pc:docMk/>
            <pc:sldMk cId="2450061064" sldId="283"/>
            <ac:spMk id="4" creationId="{7E7F4AC6-E090-4E8C-B202-00022A48661B}"/>
          </ac:spMkLst>
        </pc:spChg>
        <pc:graphicFrameChg chg="add mod">
          <ac:chgData name="Patrick" userId="c2353cdc-621d-473b-95b4-f9ebf7afebd9" providerId="ADAL" clId="{9DD68204-3DB3-4AB8-AB92-62F52DE7F655}" dt="2020-04-22T16:43:19.856" v="19"/>
          <ac:graphicFrameMkLst>
            <pc:docMk/>
            <pc:sldMk cId="2450061064" sldId="283"/>
            <ac:graphicFrameMk id="6" creationId="{82A2131A-C416-4DF9-BA63-6FAE2CFDD5AD}"/>
          </ac:graphicFrameMkLst>
        </pc:graphicFrameChg>
        <pc:graphicFrameChg chg="del">
          <ac:chgData name="Patrick" userId="c2353cdc-621d-473b-95b4-f9ebf7afebd9" providerId="ADAL" clId="{9DD68204-3DB3-4AB8-AB92-62F52DE7F655}" dt="2020-04-22T16:42:37.056" v="12" actId="21"/>
          <ac:graphicFrameMkLst>
            <pc:docMk/>
            <pc:sldMk cId="2450061064" sldId="283"/>
            <ac:graphicFrameMk id="9" creationId="{82A2131A-C416-4DF9-BA63-6FAE2CFDD5AD}"/>
          </ac:graphicFrameMkLst>
        </pc:graphicFrameChg>
      </pc:sldChg>
      <pc:sldChg chg="addSp delSp modSp mod">
        <pc:chgData name="Patrick" userId="c2353cdc-621d-473b-95b4-f9ebf7afebd9" providerId="ADAL" clId="{9DD68204-3DB3-4AB8-AB92-62F52DE7F655}" dt="2020-04-22T16:40:34.306" v="11"/>
        <pc:sldMkLst>
          <pc:docMk/>
          <pc:sldMk cId="1619183028" sldId="284"/>
        </pc:sldMkLst>
        <pc:spChg chg="add del mod">
          <ac:chgData name="Patrick" userId="c2353cdc-621d-473b-95b4-f9ebf7afebd9" providerId="ADAL" clId="{9DD68204-3DB3-4AB8-AB92-62F52DE7F655}" dt="2020-04-22T16:40:15.996" v="9"/>
          <ac:spMkLst>
            <pc:docMk/>
            <pc:sldMk cId="1619183028" sldId="284"/>
            <ac:spMk id="4" creationId="{4ABB1706-90FC-4B98-ABE3-FEDF402AEDB4}"/>
          </ac:spMkLst>
        </pc:spChg>
        <pc:graphicFrameChg chg="add mod">
          <ac:chgData name="Patrick" userId="c2353cdc-621d-473b-95b4-f9ebf7afebd9" providerId="ADAL" clId="{9DD68204-3DB3-4AB8-AB92-62F52DE7F655}" dt="2020-04-22T16:40:34.306" v="11"/>
          <ac:graphicFrameMkLst>
            <pc:docMk/>
            <pc:sldMk cId="1619183028" sldId="284"/>
            <ac:graphicFrameMk id="6" creationId="{C4D1CC7E-5413-448A-8064-2D619E776D06}"/>
          </ac:graphicFrameMkLst>
        </pc:graphicFrameChg>
        <pc:graphicFrameChg chg="del">
          <ac:chgData name="Patrick" userId="c2353cdc-621d-473b-95b4-f9ebf7afebd9" providerId="ADAL" clId="{9DD68204-3DB3-4AB8-AB92-62F52DE7F655}" dt="2020-04-22T16:39:57.712" v="6" actId="21"/>
          <ac:graphicFrameMkLst>
            <pc:docMk/>
            <pc:sldMk cId="1619183028" sldId="284"/>
            <ac:graphicFrameMk id="9" creationId="{C4D1CC7E-5413-448A-8064-2D619E776D06}"/>
          </ac:graphicFrameMkLst>
        </pc:graphicFrameChg>
      </pc:sldChg>
      <pc:sldChg chg="addSp delSp modSp mod">
        <pc:chgData name="Patrick" userId="c2353cdc-621d-473b-95b4-f9ebf7afebd9" providerId="ADAL" clId="{9DD68204-3DB3-4AB8-AB92-62F52DE7F655}" dt="2020-04-22T16:39:47.347" v="5"/>
        <pc:sldMkLst>
          <pc:docMk/>
          <pc:sldMk cId="3190482689" sldId="285"/>
        </pc:sldMkLst>
        <pc:spChg chg="add del mod">
          <ac:chgData name="Patrick" userId="c2353cdc-621d-473b-95b4-f9ebf7afebd9" providerId="ADAL" clId="{9DD68204-3DB3-4AB8-AB92-62F52DE7F655}" dt="2020-04-22T16:39:14.306" v="3"/>
          <ac:spMkLst>
            <pc:docMk/>
            <pc:sldMk cId="3190482689" sldId="285"/>
            <ac:spMk id="4" creationId="{63C5DAB8-DB9F-4C04-80D3-6AEEF907488D}"/>
          </ac:spMkLst>
        </pc:spChg>
        <pc:graphicFrameChg chg="add mod">
          <ac:chgData name="Patrick" userId="c2353cdc-621d-473b-95b4-f9ebf7afebd9" providerId="ADAL" clId="{9DD68204-3DB3-4AB8-AB92-62F52DE7F655}" dt="2020-04-22T16:39:47.347" v="5"/>
          <ac:graphicFrameMkLst>
            <pc:docMk/>
            <pc:sldMk cId="3190482689" sldId="285"/>
            <ac:graphicFrameMk id="6" creationId="{888988BD-2527-4CAA-A599-464DF15E1D64}"/>
          </ac:graphicFrameMkLst>
        </pc:graphicFrameChg>
        <pc:graphicFrameChg chg="del">
          <ac:chgData name="Patrick" userId="c2353cdc-621d-473b-95b4-f9ebf7afebd9" providerId="ADAL" clId="{9DD68204-3DB3-4AB8-AB92-62F52DE7F655}" dt="2020-04-22T16:38:52.546" v="0" actId="21"/>
          <ac:graphicFrameMkLst>
            <pc:docMk/>
            <pc:sldMk cId="3190482689" sldId="285"/>
            <ac:graphicFrameMk id="9" creationId="{888988BD-2527-4CAA-A599-464DF15E1D64}"/>
          </ac:graphicFrameMkLst>
        </pc:graphicFrameChg>
      </pc:sldChg>
      <pc:sldChg chg="modSp">
        <pc:chgData name="Patrick" userId="c2353cdc-621d-473b-95b4-f9ebf7afebd9" providerId="ADAL" clId="{9DD68204-3DB3-4AB8-AB92-62F52DE7F655}" dt="2020-04-22T17:04:24.235" v="62" actId="20577"/>
        <pc:sldMkLst>
          <pc:docMk/>
          <pc:sldMk cId="38691547" sldId="288"/>
        </pc:sldMkLst>
        <pc:spChg chg="mod">
          <ac:chgData name="Patrick" userId="c2353cdc-621d-473b-95b4-f9ebf7afebd9" providerId="ADAL" clId="{9DD68204-3DB3-4AB8-AB92-62F52DE7F655}" dt="2020-04-22T17:04:24.235" v="62" actId="20577"/>
          <ac:spMkLst>
            <pc:docMk/>
            <pc:sldMk cId="38691547" sldId="288"/>
            <ac:spMk id="3" creationId="{26D168A4-F04D-4FC4-9C2C-A28319BFAE59}"/>
          </ac:spMkLst>
        </pc:spChg>
      </pc:sldChg>
      <pc:sldChg chg="modSp">
        <pc:chgData name="Patrick" userId="c2353cdc-621d-473b-95b4-f9ebf7afebd9" providerId="ADAL" clId="{9DD68204-3DB3-4AB8-AB92-62F52DE7F655}" dt="2020-04-22T16:44:54.465" v="32" actId="20577"/>
        <pc:sldMkLst>
          <pc:docMk/>
          <pc:sldMk cId="797440066" sldId="292"/>
        </pc:sldMkLst>
        <pc:spChg chg="mod">
          <ac:chgData name="Patrick" userId="c2353cdc-621d-473b-95b4-f9ebf7afebd9" providerId="ADAL" clId="{9DD68204-3DB3-4AB8-AB92-62F52DE7F655}" dt="2020-04-22T16:44:54.465" v="32" actId="20577"/>
          <ac:spMkLst>
            <pc:docMk/>
            <pc:sldMk cId="797440066" sldId="292"/>
            <ac:spMk id="3" creationId="{8C792A0C-6938-49F4-A2E2-1E7BAF573518}"/>
          </ac:spMkLst>
        </pc:spChg>
      </pc:sldChg>
      <pc:sldChg chg="addSp delSp modSp mod">
        <pc:chgData name="Patrick" userId="c2353cdc-621d-473b-95b4-f9ebf7afebd9" providerId="ADAL" clId="{9DD68204-3DB3-4AB8-AB92-62F52DE7F655}" dt="2020-04-22T16:44:35.906" v="26"/>
        <pc:sldMkLst>
          <pc:docMk/>
          <pc:sldMk cId="3759101794" sldId="293"/>
        </pc:sldMkLst>
        <pc:spChg chg="add del mod">
          <ac:chgData name="Patrick" userId="c2353cdc-621d-473b-95b4-f9ebf7afebd9" providerId="ADAL" clId="{9DD68204-3DB3-4AB8-AB92-62F52DE7F655}" dt="2020-04-22T16:44:18.476" v="25"/>
          <ac:spMkLst>
            <pc:docMk/>
            <pc:sldMk cId="3759101794" sldId="293"/>
            <ac:spMk id="4" creationId="{F82F4471-32F9-4AAE-B208-74686569C9E4}"/>
          </ac:spMkLst>
        </pc:spChg>
        <pc:graphicFrameChg chg="add mod">
          <ac:chgData name="Patrick" userId="c2353cdc-621d-473b-95b4-f9ebf7afebd9" providerId="ADAL" clId="{9DD68204-3DB3-4AB8-AB92-62F52DE7F655}" dt="2020-04-22T16:44:35.906" v="26"/>
          <ac:graphicFrameMkLst>
            <pc:docMk/>
            <pc:sldMk cId="3759101794" sldId="293"/>
            <ac:graphicFrameMk id="6" creationId="{CC9BEE53-1E81-49E7-B4C9-BDB4CD13AC40}"/>
          </ac:graphicFrameMkLst>
        </pc:graphicFrameChg>
        <pc:graphicFrameChg chg="del">
          <ac:chgData name="Patrick" userId="c2353cdc-621d-473b-95b4-f9ebf7afebd9" providerId="ADAL" clId="{9DD68204-3DB3-4AB8-AB92-62F52DE7F655}" dt="2020-04-22T16:44:03.376" v="22" actId="21"/>
          <ac:graphicFrameMkLst>
            <pc:docMk/>
            <pc:sldMk cId="3759101794" sldId="293"/>
            <ac:graphicFrameMk id="9" creationId="{CC9BEE53-1E81-49E7-B4C9-BDB4CD13AC40}"/>
          </ac:graphicFrameMkLst>
        </pc:graphicFrameChg>
      </pc:sldChg>
    </pc:docChg>
  </pc:docChgLst>
  <pc:docChgLst>
    <pc:chgData name="Patrick" userId="c2353cdc-621d-473b-95b4-f9ebf7afebd9" providerId="ADAL" clId="{DF4E6311-19E2-4A12-808D-8DF4166FFE82}"/>
    <pc:docChg chg="custSel modSld">
      <pc:chgData name="Patrick" userId="c2353cdc-621d-473b-95b4-f9ebf7afebd9" providerId="ADAL" clId="{DF4E6311-19E2-4A12-808D-8DF4166FFE82}" dt="2020-04-21T22:54:04.624" v="260" actId="20577"/>
      <pc:docMkLst>
        <pc:docMk/>
      </pc:docMkLst>
      <pc:sldChg chg="modSp">
        <pc:chgData name="Patrick" userId="c2353cdc-621d-473b-95b4-f9ebf7afebd9" providerId="ADAL" clId="{DF4E6311-19E2-4A12-808D-8DF4166FFE82}" dt="2020-04-21T22:36:52.464" v="17" actId="20577"/>
        <pc:sldMkLst>
          <pc:docMk/>
          <pc:sldMk cId="3114792278" sldId="256"/>
        </pc:sldMkLst>
        <pc:spChg chg="mod">
          <ac:chgData name="Patrick" userId="c2353cdc-621d-473b-95b4-f9ebf7afebd9" providerId="ADAL" clId="{DF4E6311-19E2-4A12-808D-8DF4166FFE82}" dt="2020-04-21T22:36:48.647" v="15" actId="20577"/>
          <ac:spMkLst>
            <pc:docMk/>
            <pc:sldMk cId="3114792278" sldId="256"/>
            <ac:spMk id="2" creationId="{00000000-0000-0000-0000-000000000000}"/>
          </ac:spMkLst>
        </pc:spChg>
        <pc:spChg chg="mod">
          <ac:chgData name="Patrick" userId="c2353cdc-621d-473b-95b4-f9ebf7afebd9" providerId="ADAL" clId="{DF4E6311-19E2-4A12-808D-8DF4166FFE82}" dt="2020-04-21T22:36:52.464" v="17" actId="20577"/>
          <ac:spMkLst>
            <pc:docMk/>
            <pc:sldMk cId="3114792278" sldId="256"/>
            <ac:spMk id="3" creationId="{00000000-0000-0000-0000-000000000000}"/>
          </ac:spMkLst>
        </pc:spChg>
      </pc:sldChg>
      <pc:sldChg chg="modSp">
        <pc:chgData name="Patrick" userId="c2353cdc-621d-473b-95b4-f9ebf7afebd9" providerId="ADAL" clId="{DF4E6311-19E2-4A12-808D-8DF4166FFE82}" dt="2020-04-21T22:37:02.224" v="33" actId="20577"/>
        <pc:sldMkLst>
          <pc:docMk/>
          <pc:sldMk cId="4091134237" sldId="280"/>
        </pc:sldMkLst>
        <pc:spChg chg="mod">
          <ac:chgData name="Patrick" userId="c2353cdc-621d-473b-95b4-f9ebf7afebd9" providerId="ADAL" clId="{DF4E6311-19E2-4A12-808D-8DF4166FFE82}" dt="2020-04-21T22:37:02.224" v="33" actId="20577"/>
          <ac:spMkLst>
            <pc:docMk/>
            <pc:sldMk cId="4091134237" sldId="280"/>
            <ac:spMk id="3" creationId="{A42736EB-E8B6-47E3-95A3-4B82E52B9CF5}"/>
          </ac:spMkLst>
        </pc:spChg>
      </pc:sldChg>
      <pc:sldChg chg="modSp">
        <pc:chgData name="Patrick" userId="c2353cdc-621d-473b-95b4-f9ebf7afebd9" providerId="ADAL" clId="{DF4E6311-19E2-4A12-808D-8DF4166FFE82}" dt="2020-04-21T22:54:04.624" v="260" actId="20577"/>
        <pc:sldMkLst>
          <pc:docMk/>
          <pc:sldMk cId="1602249212" sldId="282"/>
        </pc:sldMkLst>
        <pc:spChg chg="mod">
          <ac:chgData name="Patrick" userId="c2353cdc-621d-473b-95b4-f9ebf7afebd9" providerId="ADAL" clId="{DF4E6311-19E2-4A12-808D-8DF4166FFE82}" dt="2020-04-21T22:54:04.624" v="260" actId="20577"/>
          <ac:spMkLst>
            <pc:docMk/>
            <pc:sldMk cId="1602249212" sldId="282"/>
            <ac:spMk id="3" creationId="{8D5CA880-2AA6-49A6-8A17-05EA2DEA4CA1}"/>
          </ac:spMkLst>
        </pc:spChg>
      </pc:sldChg>
      <pc:sldChg chg="addSp delSp modSp mod">
        <pc:chgData name="Patrick" userId="c2353cdc-621d-473b-95b4-f9ebf7afebd9" providerId="ADAL" clId="{DF4E6311-19E2-4A12-808D-8DF4166FFE82}" dt="2020-04-21T22:51:04.376" v="200"/>
        <pc:sldMkLst>
          <pc:docMk/>
          <pc:sldMk cId="2450061064" sldId="283"/>
        </pc:sldMkLst>
        <pc:spChg chg="add del mod">
          <ac:chgData name="Patrick" userId="c2353cdc-621d-473b-95b4-f9ebf7afebd9" providerId="ADAL" clId="{DF4E6311-19E2-4A12-808D-8DF4166FFE82}" dt="2020-04-21T22:50:44.633" v="196"/>
          <ac:spMkLst>
            <pc:docMk/>
            <pc:sldMk cId="2450061064" sldId="283"/>
            <ac:spMk id="8" creationId="{FF1B1E5D-EA22-46C2-AFC4-E9E02141AA31}"/>
          </ac:spMkLst>
        </pc:spChg>
        <pc:graphicFrameChg chg="del">
          <ac:chgData name="Patrick" userId="c2353cdc-621d-473b-95b4-f9ebf7afebd9" providerId="ADAL" clId="{DF4E6311-19E2-4A12-808D-8DF4166FFE82}" dt="2020-04-21T22:50:20.263" v="193" actId="21"/>
          <ac:graphicFrameMkLst>
            <pc:docMk/>
            <pc:sldMk cId="2450061064" sldId="283"/>
            <ac:graphicFrameMk id="7" creationId="{727A1224-672A-48AC-88B5-1D56C5A4AC5C}"/>
          </ac:graphicFrameMkLst>
        </pc:graphicFrameChg>
        <pc:graphicFrameChg chg="add mod">
          <ac:chgData name="Patrick" userId="c2353cdc-621d-473b-95b4-f9ebf7afebd9" providerId="ADAL" clId="{DF4E6311-19E2-4A12-808D-8DF4166FFE82}" dt="2020-04-21T22:51:04.376" v="200"/>
          <ac:graphicFrameMkLst>
            <pc:docMk/>
            <pc:sldMk cId="2450061064" sldId="283"/>
            <ac:graphicFrameMk id="9" creationId="{82A2131A-C416-4DF9-BA63-6FAE2CFDD5AD}"/>
          </ac:graphicFrameMkLst>
        </pc:graphicFrameChg>
      </pc:sldChg>
      <pc:sldChg chg="addSp delSp modSp mod">
        <pc:chgData name="Patrick" userId="c2353cdc-621d-473b-95b4-f9ebf7afebd9" providerId="ADAL" clId="{DF4E6311-19E2-4A12-808D-8DF4166FFE82}" dt="2020-04-21T22:50:12.473" v="192"/>
        <pc:sldMkLst>
          <pc:docMk/>
          <pc:sldMk cId="1619183028" sldId="284"/>
        </pc:sldMkLst>
        <pc:spChg chg="add del mod">
          <ac:chgData name="Patrick" userId="c2353cdc-621d-473b-95b4-f9ebf7afebd9" providerId="ADAL" clId="{DF4E6311-19E2-4A12-808D-8DF4166FFE82}" dt="2020-04-21T22:50:03.473" v="190"/>
          <ac:spMkLst>
            <pc:docMk/>
            <pc:sldMk cId="1619183028" sldId="284"/>
            <ac:spMk id="8" creationId="{DF36444F-8B33-4EEC-B726-AFD8E4B0717A}"/>
          </ac:spMkLst>
        </pc:spChg>
        <pc:graphicFrameChg chg="del">
          <ac:chgData name="Patrick" userId="c2353cdc-621d-473b-95b4-f9ebf7afebd9" providerId="ADAL" clId="{DF4E6311-19E2-4A12-808D-8DF4166FFE82}" dt="2020-04-21T22:49:45.533" v="187" actId="21"/>
          <ac:graphicFrameMkLst>
            <pc:docMk/>
            <pc:sldMk cId="1619183028" sldId="284"/>
            <ac:graphicFrameMk id="7" creationId="{763416ED-0AB0-41CB-83CD-BF64BA198898}"/>
          </ac:graphicFrameMkLst>
        </pc:graphicFrameChg>
        <pc:graphicFrameChg chg="add mod">
          <ac:chgData name="Patrick" userId="c2353cdc-621d-473b-95b4-f9ebf7afebd9" providerId="ADAL" clId="{DF4E6311-19E2-4A12-808D-8DF4166FFE82}" dt="2020-04-21T22:50:12.473" v="192"/>
          <ac:graphicFrameMkLst>
            <pc:docMk/>
            <pc:sldMk cId="1619183028" sldId="284"/>
            <ac:graphicFrameMk id="9" creationId="{C4D1CC7E-5413-448A-8064-2D619E776D06}"/>
          </ac:graphicFrameMkLst>
        </pc:graphicFrameChg>
      </pc:sldChg>
      <pc:sldChg chg="addSp delSp modSp mod">
        <pc:chgData name="Patrick" userId="c2353cdc-621d-473b-95b4-f9ebf7afebd9" providerId="ADAL" clId="{DF4E6311-19E2-4A12-808D-8DF4166FFE82}" dt="2020-04-21T22:49:36.154" v="186"/>
        <pc:sldMkLst>
          <pc:docMk/>
          <pc:sldMk cId="3190482689" sldId="285"/>
        </pc:sldMkLst>
        <pc:spChg chg="add del mod">
          <ac:chgData name="Patrick" userId="c2353cdc-621d-473b-95b4-f9ebf7afebd9" providerId="ADAL" clId="{DF4E6311-19E2-4A12-808D-8DF4166FFE82}" dt="2020-04-21T22:49:28.496" v="184"/>
          <ac:spMkLst>
            <pc:docMk/>
            <pc:sldMk cId="3190482689" sldId="285"/>
            <ac:spMk id="8" creationId="{1841258A-EB4E-4FAA-9B82-7F329CD8DBEB}"/>
          </ac:spMkLst>
        </pc:spChg>
        <pc:graphicFrameChg chg="del">
          <ac:chgData name="Patrick" userId="c2353cdc-621d-473b-95b4-f9ebf7afebd9" providerId="ADAL" clId="{DF4E6311-19E2-4A12-808D-8DF4166FFE82}" dt="2020-04-21T22:49:09.333" v="181" actId="21"/>
          <ac:graphicFrameMkLst>
            <pc:docMk/>
            <pc:sldMk cId="3190482689" sldId="285"/>
            <ac:graphicFrameMk id="7" creationId="{19DDF037-52DC-4872-9085-DEB8B760FB52}"/>
          </ac:graphicFrameMkLst>
        </pc:graphicFrameChg>
        <pc:graphicFrameChg chg="add mod">
          <ac:chgData name="Patrick" userId="c2353cdc-621d-473b-95b4-f9ebf7afebd9" providerId="ADAL" clId="{DF4E6311-19E2-4A12-808D-8DF4166FFE82}" dt="2020-04-21T22:49:36.154" v="186"/>
          <ac:graphicFrameMkLst>
            <pc:docMk/>
            <pc:sldMk cId="3190482689" sldId="285"/>
            <ac:graphicFrameMk id="9" creationId="{888988BD-2527-4CAA-A599-464DF15E1D64}"/>
          </ac:graphicFrameMkLst>
        </pc:graphicFrameChg>
      </pc:sldChg>
      <pc:sldChg chg="addSp delSp modSp mod">
        <pc:chgData name="Patrick" userId="c2353cdc-621d-473b-95b4-f9ebf7afebd9" providerId="ADAL" clId="{DF4E6311-19E2-4A12-808D-8DF4166FFE82}" dt="2020-04-21T22:49:02.253" v="180"/>
        <pc:sldMkLst>
          <pc:docMk/>
          <pc:sldMk cId="2250503393" sldId="286"/>
        </pc:sldMkLst>
        <pc:spChg chg="mod">
          <ac:chgData name="Patrick" userId="c2353cdc-621d-473b-95b4-f9ebf7afebd9" providerId="ADAL" clId="{DF4E6311-19E2-4A12-808D-8DF4166FFE82}" dt="2020-04-21T22:48:25.414" v="174" actId="20577"/>
          <ac:spMkLst>
            <pc:docMk/>
            <pc:sldMk cId="2250503393" sldId="286"/>
            <ac:spMk id="2" creationId="{D15B86C4-EE49-4C72-881E-90A0F2A678E3}"/>
          </ac:spMkLst>
        </pc:spChg>
        <pc:spChg chg="add del mod">
          <ac:chgData name="Patrick" userId="c2353cdc-621d-473b-95b4-f9ebf7afebd9" providerId="ADAL" clId="{DF4E6311-19E2-4A12-808D-8DF4166FFE82}" dt="2020-04-21T22:48:48.843" v="178"/>
          <ac:spMkLst>
            <pc:docMk/>
            <pc:sldMk cId="2250503393" sldId="286"/>
            <ac:spMk id="8" creationId="{38C56E4E-61C2-4176-8438-3325A2E3CCB7}"/>
          </ac:spMkLst>
        </pc:spChg>
        <pc:graphicFrameChg chg="del">
          <ac:chgData name="Patrick" userId="c2353cdc-621d-473b-95b4-f9ebf7afebd9" providerId="ADAL" clId="{DF4E6311-19E2-4A12-808D-8DF4166FFE82}" dt="2020-04-21T22:48:31.364" v="175" actId="21"/>
          <ac:graphicFrameMkLst>
            <pc:docMk/>
            <pc:sldMk cId="2250503393" sldId="286"/>
            <ac:graphicFrameMk id="7" creationId="{5B0E565E-C97D-4266-81A4-420F92218814}"/>
          </ac:graphicFrameMkLst>
        </pc:graphicFrameChg>
        <pc:graphicFrameChg chg="add mod">
          <ac:chgData name="Patrick" userId="c2353cdc-621d-473b-95b4-f9ebf7afebd9" providerId="ADAL" clId="{DF4E6311-19E2-4A12-808D-8DF4166FFE82}" dt="2020-04-21T22:49:02.253" v="180"/>
          <ac:graphicFrameMkLst>
            <pc:docMk/>
            <pc:sldMk cId="2250503393" sldId="286"/>
            <ac:graphicFrameMk id="9" creationId="{01CBAFB9-8829-4B06-A1D3-5FE05F9DF08B}"/>
          </ac:graphicFrameMkLst>
        </pc:graphicFrameChg>
      </pc:sldChg>
      <pc:sldChg chg="addSp delSp modSp mod">
        <pc:chgData name="Patrick" userId="c2353cdc-621d-473b-95b4-f9ebf7afebd9" providerId="ADAL" clId="{DF4E6311-19E2-4A12-808D-8DF4166FFE82}" dt="2020-04-21T22:47:37.514" v="158"/>
        <pc:sldMkLst>
          <pc:docMk/>
          <pc:sldMk cId="2136658437" sldId="287"/>
        </pc:sldMkLst>
        <pc:spChg chg="mod">
          <ac:chgData name="Patrick" userId="c2353cdc-621d-473b-95b4-f9ebf7afebd9" providerId="ADAL" clId="{DF4E6311-19E2-4A12-808D-8DF4166FFE82}" dt="2020-04-21T22:46:30.309" v="152" actId="20577"/>
          <ac:spMkLst>
            <pc:docMk/>
            <pc:sldMk cId="2136658437" sldId="287"/>
            <ac:spMk id="2" creationId="{4400055C-0150-46AD-B24D-71EEB683068A}"/>
          </ac:spMkLst>
        </pc:spChg>
        <pc:spChg chg="add del mod">
          <ac:chgData name="Patrick" userId="c2353cdc-621d-473b-95b4-f9ebf7afebd9" providerId="ADAL" clId="{DF4E6311-19E2-4A12-808D-8DF4166FFE82}" dt="2020-04-21T22:47:18.996" v="156"/>
          <ac:spMkLst>
            <pc:docMk/>
            <pc:sldMk cId="2136658437" sldId="287"/>
            <ac:spMk id="8" creationId="{192965F4-1B79-4142-B2E8-299747DC31D1}"/>
          </ac:spMkLst>
        </pc:spChg>
        <pc:graphicFrameChg chg="del">
          <ac:chgData name="Patrick" userId="c2353cdc-621d-473b-95b4-f9ebf7afebd9" providerId="ADAL" clId="{DF4E6311-19E2-4A12-808D-8DF4166FFE82}" dt="2020-04-21T22:46:34.138" v="153" actId="21"/>
          <ac:graphicFrameMkLst>
            <pc:docMk/>
            <pc:sldMk cId="2136658437" sldId="287"/>
            <ac:graphicFrameMk id="7" creationId="{7DD125FD-4C16-4DD5-A107-FF15D53DC7E4}"/>
          </ac:graphicFrameMkLst>
        </pc:graphicFrameChg>
        <pc:graphicFrameChg chg="add mod">
          <ac:chgData name="Patrick" userId="c2353cdc-621d-473b-95b4-f9ebf7afebd9" providerId="ADAL" clId="{DF4E6311-19E2-4A12-808D-8DF4166FFE82}" dt="2020-04-21T22:47:37.514" v="158"/>
          <ac:graphicFrameMkLst>
            <pc:docMk/>
            <pc:sldMk cId="2136658437" sldId="287"/>
            <ac:graphicFrameMk id="9" creationId="{D21B2ED8-6B49-43FD-8D7C-E950B1B49FA5}"/>
          </ac:graphicFrameMkLst>
        </pc:graphicFrameChg>
      </pc:sldChg>
      <pc:sldChg chg="modSp">
        <pc:chgData name="Patrick" userId="c2353cdc-621d-473b-95b4-f9ebf7afebd9" providerId="ADAL" clId="{DF4E6311-19E2-4A12-808D-8DF4166FFE82}" dt="2020-04-21T22:46:17.428" v="136" actId="20577"/>
        <pc:sldMkLst>
          <pc:docMk/>
          <pc:sldMk cId="38691547" sldId="288"/>
        </pc:sldMkLst>
        <pc:spChg chg="mod">
          <ac:chgData name="Patrick" userId="c2353cdc-621d-473b-95b4-f9ebf7afebd9" providerId="ADAL" clId="{DF4E6311-19E2-4A12-808D-8DF4166FFE82}" dt="2020-04-21T22:37:16.434" v="53" actId="20577"/>
          <ac:spMkLst>
            <pc:docMk/>
            <pc:sldMk cId="38691547" sldId="288"/>
            <ac:spMk id="2" creationId="{EADD5202-AB15-49D1-ADC2-03B98913134D}"/>
          </ac:spMkLst>
        </pc:spChg>
        <pc:spChg chg="mod">
          <ac:chgData name="Patrick" userId="c2353cdc-621d-473b-95b4-f9ebf7afebd9" providerId="ADAL" clId="{DF4E6311-19E2-4A12-808D-8DF4166FFE82}" dt="2020-04-21T22:46:17.428" v="136" actId="20577"/>
          <ac:spMkLst>
            <pc:docMk/>
            <pc:sldMk cId="38691547" sldId="288"/>
            <ac:spMk id="3" creationId="{26D168A4-F04D-4FC4-9C2C-A28319BFAE59}"/>
          </ac:spMkLst>
        </pc:spChg>
      </pc:sldChg>
      <pc:sldChg chg="modSp">
        <pc:chgData name="Patrick" userId="c2353cdc-621d-473b-95b4-f9ebf7afebd9" providerId="ADAL" clId="{DF4E6311-19E2-4A12-808D-8DF4166FFE82}" dt="2020-04-21T22:53:15.318" v="232" actId="5793"/>
        <pc:sldMkLst>
          <pc:docMk/>
          <pc:sldMk cId="797440066" sldId="292"/>
        </pc:sldMkLst>
        <pc:spChg chg="mod">
          <ac:chgData name="Patrick" userId="c2353cdc-621d-473b-95b4-f9ebf7afebd9" providerId="ADAL" clId="{DF4E6311-19E2-4A12-808D-8DF4166FFE82}" dt="2020-04-21T22:53:15.318" v="232" actId="5793"/>
          <ac:spMkLst>
            <pc:docMk/>
            <pc:sldMk cId="797440066" sldId="292"/>
            <ac:spMk id="3" creationId="{8C792A0C-6938-49F4-A2E2-1E7BAF573518}"/>
          </ac:spMkLst>
        </pc:spChg>
      </pc:sldChg>
      <pc:sldChg chg="addSp delSp modSp mod">
        <pc:chgData name="Patrick" userId="c2353cdc-621d-473b-95b4-f9ebf7afebd9" providerId="ADAL" clId="{DF4E6311-19E2-4A12-808D-8DF4166FFE82}" dt="2020-04-21T22:52:03.364" v="208"/>
        <pc:sldMkLst>
          <pc:docMk/>
          <pc:sldMk cId="3759101794" sldId="293"/>
        </pc:sldMkLst>
        <pc:spChg chg="add del mod">
          <ac:chgData name="Patrick" userId="c2353cdc-621d-473b-95b4-f9ebf7afebd9" providerId="ADAL" clId="{DF4E6311-19E2-4A12-808D-8DF4166FFE82}" dt="2020-04-21T22:51:34.166" v="204"/>
          <ac:spMkLst>
            <pc:docMk/>
            <pc:sldMk cId="3759101794" sldId="293"/>
            <ac:spMk id="8" creationId="{B4E15460-F186-4BF0-8BCD-9BDE8274F2E8}"/>
          </ac:spMkLst>
        </pc:spChg>
        <pc:graphicFrameChg chg="del">
          <ac:chgData name="Patrick" userId="c2353cdc-621d-473b-95b4-f9ebf7afebd9" providerId="ADAL" clId="{DF4E6311-19E2-4A12-808D-8DF4166FFE82}" dt="2020-04-21T22:51:15.183" v="201" actId="21"/>
          <ac:graphicFrameMkLst>
            <pc:docMk/>
            <pc:sldMk cId="3759101794" sldId="293"/>
            <ac:graphicFrameMk id="7" creationId="{C22B73AE-9709-49D2-B5CE-384B04F6F0B0}"/>
          </ac:graphicFrameMkLst>
        </pc:graphicFrameChg>
        <pc:graphicFrameChg chg="add mod">
          <ac:chgData name="Patrick" userId="c2353cdc-621d-473b-95b4-f9ebf7afebd9" providerId="ADAL" clId="{DF4E6311-19E2-4A12-808D-8DF4166FFE82}" dt="2020-04-21T22:52:03.364" v="208"/>
          <ac:graphicFrameMkLst>
            <pc:docMk/>
            <pc:sldMk cId="3759101794" sldId="293"/>
            <ac:graphicFrameMk id="9" creationId="{CC9BEE53-1E81-49E7-B4C9-BDB4CD13AC40}"/>
          </ac:graphicFrameMkLst>
        </pc:graphicFrameChg>
      </pc:sldChg>
    </pc:docChg>
  </pc:docChgLst>
  <pc:docChgLst>
    <pc:chgData name="Jones, Patrick" userId="S::dpjones@ewu.edu::c2353cdc-621d-473b-95b4-f9ebf7afebd9" providerId="AD" clId="Web-{62FC1691-6242-69E6-B966-F50C74C75BC2}"/>
    <pc:docChg chg="modSld">
      <pc:chgData name="Jones, Patrick" userId="S::dpjones@ewu.edu::c2353cdc-621d-473b-95b4-f9ebf7afebd9" providerId="AD" clId="Web-{62FC1691-6242-69E6-B966-F50C74C75BC2}" dt="2020-04-23T16:38:44.204" v="4" actId="20577"/>
      <pc:docMkLst>
        <pc:docMk/>
      </pc:docMkLst>
      <pc:sldChg chg="modSp">
        <pc:chgData name="Jones, Patrick" userId="S::dpjones@ewu.edu::c2353cdc-621d-473b-95b4-f9ebf7afebd9" providerId="AD" clId="Web-{62FC1691-6242-69E6-B966-F50C74C75BC2}" dt="2020-04-23T16:38:42.594" v="2" actId="20577"/>
        <pc:sldMkLst>
          <pc:docMk/>
          <pc:sldMk cId="3114792278" sldId="256"/>
        </pc:sldMkLst>
        <pc:spChg chg="mod">
          <ac:chgData name="Jones, Patrick" userId="S::dpjones@ewu.edu::c2353cdc-621d-473b-95b4-f9ebf7afebd9" providerId="AD" clId="Web-{62FC1691-6242-69E6-B966-F50C74C75BC2}" dt="2020-04-23T16:38:36.906" v="1" actId="20577"/>
          <ac:spMkLst>
            <pc:docMk/>
            <pc:sldMk cId="3114792278" sldId="256"/>
            <ac:spMk id="2" creationId="{00000000-0000-0000-0000-000000000000}"/>
          </ac:spMkLst>
        </pc:spChg>
        <pc:spChg chg="mod">
          <ac:chgData name="Jones, Patrick" userId="S::dpjones@ewu.edu::c2353cdc-621d-473b-95b4-f9ebf7afebd9" providerId="AD" clId="Web-{62FC1691-6242-69E6-B966-F50C74C75BC2}" dt="2020-04-23T16:38:42.594" v="2" actId="20577"/>
          <ac:spMkLst>
            <pc:docMk/>
            <pc:sldMk cId="3114792278" sldId="256"/>
            <ac:spMk id="3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https://ewueagles-my.sharepoint.com/personal/dpjones_ewu_edu/Documents/Data/Contracts/Grant%20County%20Trends/Covid-19/Estimates%20of%20s-r%20job%20losses%20in%20Grant%20County%20due%20to%20covid-19%204.21.20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https://ewueagles-my.sharepoint.com/personal/dpjones_ewu_edu/Documents/Data/Contracts/Grant%20County%20Trends/Covid-19/Estimates%20of%20s-r%20job%20losses%20in%20Grant%20County%20due%20to%20covid-19%204.21.20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https://ewueagles-my.sharepoint.com/personal/dpjones_ewu_edu/Documents/Data/Contracts/Grant%20County%20Trends/Covid-19/Estimates%20of%20s-r%20job%20losses%20in%20Grant%20County%20due%20to%20covid-19%204.21.20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https://ewueagles-my.sharepoint.com/personal/dpjones_ewu_edu/Documents/Data/Contracts/Grant%20County%20Trends/Covid-19/Estimates%20of%20s-r%20job%20losses%20in%20Grant%20County%20due%20to%20covid-19%204.21.20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https://ewueagles-my.sharepoint.com/personal/dpjones_ewu_edu/Documents/Data/Contracts/Grant%20County%20Trends/Covid-19/Estimates%20of%20s-r%20job%20losses%20in%20Grant%20County%20due%20to%20covid-19%204.21.20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https://ewueagles-my.sharepoint.com/personal/dpjones_ewu_edu/Documents/Data/Contracts/Grant%20County%20Trends/Covid-19/Estimates%20of%20s-r%20job%20losses%20in%20Grant%20County%20due%20to%20covid-19%204.21.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8FB54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Graphs!$A$71:$A$75</c:f>
              <c:strCache>
                <c:ptCount val="5"/>
                <c:pt idx="0">
                  <c:v>Health care &amp; social assistance</c:v>
                </c:pt>
                <c:pt idx="1">
                  <c:v>Retail trade</c:v>
                </c:pt>
                <c:pt idx="2">
                  <c:v>Manufacturing</c:v>
                </c:pt>
                <c:pt idx="3">
                  <c:v>Government</c:v>
                </c:pt>
                <c:pt idx="4">
                  <c:v>Agriculture</c:v>
                </c:pt>
              </c:strCache>
            </c:strRef>
          </c:cat>
          <c:val>
            <c:numRef>
              <c:f>Graphs!$B$71:$B$75</c:f>
              <c:numCache>
                <c:formatCode>_(* #,##0_);_(* \(#,##0\);_(* "-"??_);_(@_)</c:formatCode>
                <c:ptCount val="5"/>
                <c:pt idx="0">
                  <c:v>2747</c:v>
                </c:pt>
                <c:pt idx="1">
                  <c:v>3443</c:v>
                </c:pt>
                <c:pt idx="2">
                  <c:v>4787</c:v>
                </c:pt>
                <c:pt idx="3">
                  <c:v>8383</c:v>
                </c:pt>
                <c:pt idx="4">
                  <c:v>10008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C2-42FB-8C82-41932EC811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64501408"/>
        <c:axId val="1656892576"/>
      </c:barChart>
      <c:catAx>
        <c:axId val="1664501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6892576"/>
        <c:crosses val="autoZero"/>
        <c:auto val="1"/>
        <c:lblAlgn val="ctr"/>
        <c:lblOffset val="100"/>
        <c:noMultiLvlLbl val="0"/>
      </c:catAx>
      <c:valAx>
        <c:axId val="1656892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4501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8FB54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Graphs!$A$61:$A$70</c:f>
              <c:strCache>
                <c:ptCount val="10"/>
                <c:pt idx="0">
                  <c:v>Real estate &amp; rental &amp; leasing</c:v>
                </c:pt>
                <c:pt idx="1">
                  <c:v>Other services, except public administration</c:v>
                </c:pt>
                <c:pt idx="2">
                  <c:v>Finance &amp; insurance</c:v>
                </c:pt>
                <c:pt idx="3">
                  <c:v>Professional &amp; technical services</c:v>
                </c:pt>
                <c:pt idx="4">
                  <c:v>Information</c:v>
                </c:pt>
                <c:pt idx="5">
                  <c:v>Transportation &amp; warehousing</c:v>
                </c:pt>
                <c:pt idx="6">
                  <c:v>Construction</c:v>
                </c:pt>
                <c:pt idx="7">
                  <c:v>Wholesale trade</c:v>
                </c:pt>
                <c:pt idx="8">
                  <c:v>Administrative &amp; waste services</c:v>
                </c:pt>
                <c:pt idx="9">
                  <c:v>Accommodation &amp; food services</c:v>
                </c:pt>
              </c:strCache>
            </c:strRef>
          </c:cat>
          <c:val>
            <c:numRef>
              <c:f>Graphs!$B$61:$B$70</c:f>
              <c:numCache>
                <c:formatCode>_(* #,##0_);_(* \(#,##0\);_(* "-"??_);_(@_)</c:formatCode>
                <c:ptCount val="10"/>
                <c:pt idx="0">
                  <c:v>320</c:v>
                </c:pt>
                <c:pt idx="1">
                  <c:v>461</c:v>
                </c:pt>
                <c:pt idx="2">
                  <c:v>482</c:v>
                </c:pt>
                <c:pt idx="3">
                  <c:v>509</c:v>
                </c:pt>
                <c:pt idx="4">
                  <c:v>514</c:v>
                </c:pt>
                <c:pt idx="5">
                  <c:v>1020</c:v>
                </c:pt>
                <c:pt idx="6">
                  <c:v>1444</c:v>
                </c:pt>
                <c:pt idx="7">
                  <c:v>1508</c:v>
                </c:pt>
                <c:pt idx="8">
                  <c:v>1910</c:v>
                </c:pt>
                <c:pt idx="9">
                  <c:v>2320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41-4356-8F81-C3CFF297C3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64517008"/>
        <c:axId val="1656914208"/>
      </c:barChart>
      <c:catAx>
        <c:axId val="1664517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6914208"/>
        <c:crosses val="autoZero"/>
        <c:auto val="1"/>
        <c:lblAlgn val="ctr"/>
        <c:lblOffset val="100"/>
        <c:noMultiLvlLbl val="0"/>
      </c:catAx>
      <c:valAx>
        <c:axId val="16569142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451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ysClr val="window" lastClr="FFFFFF">
                <a:lumMod val="50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Graphs!$A$14:$A$23</c:f>
              <c:strCache>
                <c:ptCount val="10"/>
                <c:pt idx="0">
                  <c:v>Other services, except public administration</c:v>
                </c:pt>
                <c:pt idx="1">
                  <c:v>Wholesale trade</c:v>
                </c:pt>
                <c:pt idx="2">
                  <c:v>Agriculture, forestry, fishing &amp;  hunting</c:v>
                </c:pt>
                <c:pt idx="3">
                  <c:v>Arts, entertainment &amp; recreation</c:v>
                </c:pt>
                <c:pt idx="4">
                  <c:v>Administrative &amp; waste services</c:v>
                </c:pt>
                <c:pt idx="5">
                  <c:v>Construction</c:v>
                </c:pt>
                <c:pt idx="6">
                  <c:v>Health care &amp; social assistance</c:v>
                </c:pt>
                <c:pt idx="7">
                  <c:v>Retail trade</c:v>
                </c:pt>
                <c:pt idx="8">
                  <c:v>Accommodation &amp; food services</c:v>
                </c:pt>
                <c:pt idx="9">
                  <c:v>Manufacturing</c:v>
                </c:pt>
              </c:strCache>
            </c:strRef>
          </c:cat>
          <c:val>
            <c:numRef>
              <c:f>Graphs!$B$14:$B$23</c:f>
              <c:numCache>
                <c:formatCode>_(* #,##0_);_(* \(#,##0\);_(* "-"??_);_(@_)</c:formatCode>
                <c:ptCount val="10"/>
                <c:pt idx="0">
                  <c:v>157.69999999999999</c:v>
                </c:pt>
                <c:pt idx="1">
                  <c:v>163.80000000000001</c:v>
                </c:pt>
                <c:pt idx="2">
                  <c:v>224.60499999999999</c:v>
                </c:pt>
                <c:pt idx="3">
                  <c:v>259.34999999999997</c:v>
                </c:pt>
                <c:pt idx="4">
                  <c:v>369.8</c:v>
                </c:pt>
                <c:pt idx="5">
                  <c:v>506.6</c:v>
                </c:pt>
                <c:pt idx="6">
                  <c:v>612.69999999999993</c:v>
                </c:pt>
                <c:pt idx="7">
                  <c:v>917.25</c:v>
                </c:pt>
                <c:pt idx="8">
                  <c:v>1286.5</c:v>
                </c:pt>
                <c:pt idx="9">
                  <c:v>1344.6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B6-4A0F-A052-A7B0F10B24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54290192"/>
        <c:axId val="1597102112"/>
      </c:barChart>
      <c:catAx>
        <c:axId val="17542901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7102112"/>
        <c:crosses val="autoZero"/>
        <c:auto val="1"/>
        <c:lblAlgn val="ctr"/>
        <c:lblOffset val="100"/>
        <c:noMultiLvlLbl val="0"/>
      </c:catAx>
      <c:valAx>
        <c:axId val="15971021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4290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ysClr val="window" lastClr="FFFFFF">
                <a:lumMod val="50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Graphs!$A$4:$A$13</c:f>
              <c:strCache>
                <c:ptCount val="10"/>
                <c:pt idx="0">
                  <c:v>Mining</c:v>
                </c:pt>
                <c:pt idx="1">
                  <c:v>Utilities</c:v>
                </c:pt>
                <c:pt idx="2">
                  <c:v>Management of companies &amp; enterprises</c:v>
                </c:pt>
                <c:pt idx="3">
                  <c:v>Finance and insurance</c:v>
                </c:pt>
                <c:pt idx="4">
                  <c:v>Information</c:v>
                </c:pt>
                <c:pt idx="5">
                  <c:v>Government</c:v>
                </c:pt>
                <c:pt idx="6">
                  <c:v>Professional &amp;  technical services</c:v>
                </c:pt>
                <c:pt idx="7">
                  <c:v>Real estate &amp;  rental &amp; leasing</c:v>
                </c:pt>
                <c:pt idx="8">
                  <c:v>Educational services</c:v>
                </c:pt>
                <c:pt idx="9">
                  <c:v>Transportation &amp; warehousing</c:v>
                </c:pt>
              </c:strCache>
            </c:strRef>
          </c:cat>
          <c:val>
            <c:numRef>
              <c:f>Graphs!$B$4:$B$13</c:f>
              <c:numCache>
                <c:formatCode>_(* #,##0_);_(* \(#,##0\);_(* "-"??_);_(@_)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29.625</c:v>
                </c:pt>
                <c:pt idx="4">
                  <c:v>50.300000000000004</c:v>
                </c:pt>
                <c:pt idx="5">
                  <c:v>68.88</c:v>
                </c:pt>
                <c:pt idx="6">
                  <c:v>76.349999999999994</c:v>
                </c:pt>
                <c:pt idx="7">
                  <c:v>100</c:v>
                </c:pt>
                <c:pt idx="8">
                  <c:v>111</c:v>
                </c:pt>
                <c:pt idx="9">
                  <c:v>189.15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28-4913-9D4E-0E4974CBDC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59848016"/>
        <c:axId val="1656905888"/>
      </c:barChart>
      <c:catAx>
        <c:axId val="16598480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6905888"/>
        <c:crosses val="autoZero"/>
        <c:auto val="1"/>
        <c:lblAlgn val="ctr"/>
        <c:lblOffset val="100"/>
        <c:noMultiLvlLbl val="0"/>
      </c:catAx>
      <c:valAx>
        <c:axId val="1656905888"/>
        <c:scaling>
          <c:orientation val="minMax"/>
          <c:max val="16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9848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>
              <a:gsLst>
                <a:gs pos="0">
                  <a:srgbClr val="8FB54B"/>
                </a:gs>
                <a:gs pos="74000">
                  <a:srgbClr val="4F81BD">
                    <a:lumMod val="45000"/>
                    <a:lumOff val="55000"/>
                  </a:srgbClr>
                </a:gs>
                <a:gs pos="83000">
                  <a:srgbClr val="4F81BD">
                    <a:lumMod val="45000"/>
                    <a:lumOff val="55000"/>
                  </a:srgbClr>
                </a:gs>
                <a:gs pos="100000">
                  <a:srgbClr val="4F81BD">
                    <a:lumMod val="30000"/>
                    <a:lumOff val="70000"/>
                  </a:srgbClr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Graphs!$A$40:$A$49</c:f>
              <c:strCache>
                <c:ptCount val="10"/>
                <c:pt idx="0">
                  <c:v>Administrative &amp; waste services</c:v>
                </c:pt>
                <c:pt idx="1">
                  <c:v>Health care &amp; social assistance</c:v>
                </c:pt>
                <c:pt idx="2">
                  <c:v>Retail trade</c:v>
                </c:pt>
                <c:pt idx="3">
                  <c:v>Manufacturing</c:v>
                </c:pt>
                <c:pt idx="4">
                  <c:v>Real estate &amp; rental &amp; leasing</c:v>
                </c:pt>
                <c:pt idx="5">
                  <c:v>Other services, except public administration</c:v>
                </c:pt>
                <c:pt idx="6">
                  <c:v>Construction</c:v>
                </c:pt>
                <c:pt idx="7">
                  <c:v>Accommodation &amp; food services</c:v>
                </c:pt>
                <c:pt idx="8">
                  <c:v>Arts, entertainment &amp; recreation</c:v>
                </c:pt>
                <c:pt idx="9">
                  <c:v>Educational services</c:v>
                </c:pt>
              </c:strCache>
            </c:strRef>
          </c:cat>
          <c:val>
            <c:numRef>
              <c:f>Graphs!$B$40:$B$49</c:f>
              <c:numCache>
                <c:formatCode>0.0%</c:formatCode>
                <c:ptCount val="10"/>
                <c:pt idx="0">
                  <c:v>0.1936125654450262</c:v>
                </c:pt>
                <c:pt idx="1">
                  <c:v>0.22304331998543864</c:v>
                </c:pt>
                <c:pt idx="2">
                  <c:v>0.26641010746442056</c:v>
                </c:pt>
                <c:pt idx="3">
                  <c:v>0.28088573219135154</c:v>
                </c:pt>
                <c:pt idx="4">
                  <c:v>0.3125</c:v>
                </c:pt>
                <c:pt idx="5">
                  <c:v>0.34208242950108458</c:v>
                </c:pt>
                <c:pt idx="6">
                  <c:v>0.35083102493074791</c:v>
                </c:pt>
                <c:pt idx="7">
                  <c:v>0.55452586206896548</c:v>
                </c:pt>
                <c:pt idx="8">
                  <c:v>0.95349264705882342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8E-42E1-A59B-386A5DBB2A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42540480"/>
        <c:axId val="1043690544"/>
      </c:barChart>
      <c:catAx>
        <c:axId val="1042540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3690544"/>
        <c:crosses val="autoZero"/>
        <c:auto val="1"/>
        <c:lblAlgn val="ctr"/>
        <c:lblOffset val="100"/>
        <c:noMultiLvlLbl val="0"/>
      </c:catAx>
      <c:valAx>
        <c:axId val="1043690544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254048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Graphs!$B$29</c:f>
              <c:strCache>
                <c:ptCount val="1"/>
                <c:pt idx="0">
                  <c:v>% Loss</c:v>
                </c:pt>
              </c:strCache>
            </c:strRef>
          </c:tx>
          <c:spPr>
            <a:gradFill>
              <a:gsLst>
                <a:gs pos="0">
                  <a:srgbClr val="8FB54B"/>
                </a:gs>
                <a:gs pos="74000">
                  <a:srgbClr val="4F81BD">
                    <a:lumMod val="45000"/>
                    <a:lumOff val="55000"/>
                  </a:srgbClr>
                </a:gs>
                <a:gs pos="83000">
                  <a:srgbClr val="4F81BD">
                    <a:lumMod val="45000"/>
                    <a:lumOff val="55000"/>
                  </a:srgbClr>
                </a:gs>
                <a:gs pos="100000">
                  <a:srgbClr val="4F81BD">
                    <a:lumMod val="30000"/>
                    <a:lumOff val="70000"/>
                  </a:srgbClr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63D-401E-ADB5-8D40A4EE51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Graphs!$A$30:$A$39</c:f>
              <c:strCache>
                <c:ptCount val="10"/>
                <c:pt idx="0">
                  <c:v>Mining</c:v>
                </c:pt>
                <c:pt idx="1">
                  <c:v>Utilities</c:v>
                </c:pt>
                <c:pt idx="2">
                  <c:v>Management of companies &amp; enterprises</c:v>
                </c:pt>
                <c:pt idx="3">
                  <c:v>Government</c:v>
                </c:pt>
                <c:pt idx="4">
                  <c:v>Agriculture, forestry, fishing &amp; hunting</c:v>
                </c:pt>
                <c:pt idx="5">
                  <c:v>Finance &amp; insurance</c:v>
                </c:pt>
                <c:pt idx="6">
                  <c:v>Information</c:v>
                </c:pt>
                <c:pt idx="7">
                  <c:v>Wholesale trade</c:v>
                </c:pt>
                <c:pt idx="8">
                  <c:v>Professional &amp; technical services</c:v>
                </c:pt>
                <c:pt idx="9">
                  <c:v>Transportation &amp; warehousing</c:v>
                </c:pt>
              </c:strCache>
            </c:strRef>
          </c:cat>
          <c:val>
            <c:numRef>
              <c:f>Graphs!$B$30:$B$39</c:f>
              <c:numCache>
                <c:formatCode>0.0%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8.2166288918048419E-3</c:v>
                </c:pt>
                <c:pt idx="4">
                  <c:v>2.2442545963229414E-2</c:v>
                </c:pt>
                <c:pt idx="5">
                  <c:v>6.1462655601659748E-2</c:v>
                </c:pt>
                <c:pt idx="6">
                  <c:v>9.785992217898834E-2</c:v>
                </c:pt>
                <c:pt idx="7">
                  <c:v>0.10862068965517242</c:v>
                </c:pt>
                <c:pt idx="8">
                  <c:v>0.15</c:v>
                </c:pt>
                <c:pt idx="9">
                  <c:v>0.18544117647058825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3D-401E-ADB5-8D40A4EE51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59882416"/>
        <c:axId val="1656891328"/>
      </c:barChart>
      <c:catAx>
        <c:axId val="16598824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6891328"/>
        <c:crosses val="autoZero"/>
        <c:auto val="1"/>
        <c:lblAlgn val="ctr"/>
        <c:lblOffset val="100"/>
        <c:noMultiLvlLbl val="0"/>
      </c:catAx>
      <c:valAx>
        <c:axId val="165689132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988241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38" y="0"/>
            <a:ext cx="914236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658" y="3886200"/>
            <a:ext cx="6400800" cy="1752600"/>
          </a:xfrm>
          <a:noFill/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F4E1C999-6A9E-8C47-8829-A05864996AC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24555" y="5873750"/>
            <a:ext cx="2641600" cy="74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180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D5B9D6-4295-0340-8C62-0E3655200808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4EC005-19C5-4040-BFD8-ACEE0026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72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D5B9D6-4295-0340-8C62-0E3655200808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4EC005-19C5-4040-BFD8-ACEE0026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9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D5B9D6-4295-0340-8C62-0E3655200808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4EC005-19C5-4040-BFD8-ACEE0026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4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D5B9D6-4295-0340-8C62-0E3655200808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4EC005-19C5-4040-BFD8-ACEE0026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4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D5B9D6-4295-0340-8C62-0E3655200808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4EC005-19C5-4040-BFD8-ACEE0026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04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D5B9D6-4295-0340-8C62-0E3655200808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4EC005-19C5-4040-BFD8-ACEE0026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0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6590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49702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D5B9D6-4295-0340-8C62-0E3655200808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4EC005-19C5-4040-BFD8-ACEE0026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383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7298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D5B9D6-4295-0340-8C62-0E3655200808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4EC005-19C5-4040-BFD8-ACEE0026F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12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258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638" y="6030452"/>
            <a:ext cx="9142361" cy="827547"/>
          </a:xfrm>
          <a:prstGeom prst="rect">
            <a:avLst/>
          </a:prstGeom>
        </p:spPr>
      </p:pic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9A6349F8-1223-1C4D-811F-0C27C8EEC815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6756577" y="6143975"/>
            <a:ext cx="2117012" cy="600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29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950022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ntcountytrends.org/graph.cfm?cat_id=2&amp;sub_cat_id=4&amp;ind_id=6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>
                <a:latin typeface="+mn-lt"/>
              </a:rPr>
              <a:t>A Look at Skagit County Jobs at Risk  March-May, 2020 due the Corona Virus and Ensuing Washington State Policies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658" y="3886200"/>
            <a:ext cx="7584053" cy="175260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/>
          </a:p>
          <a:p>
            <a:r>
              <a:rPr lang="en-US" sz="2000">
                <a:latin typeface="Calibri"/>
              </a:rPr>
              <a:t>D. Patrick Jones, Ph.D.</a:t>
            </a:r>
          </a:p>
          <a:p>
            <a:r>
              <a:rPr lang="en-US" sz="2000">
                <a:latin typeface="Calibri"/>
              </a:rPr>
              <a:t>Institute for Public Policy &amp; Economy Analysis</a:t>
            </a:r>
          </a:p>
          <a:p>
            <a:pPr algn="r"/>
            <a:r>
              <a:rPr lang="en-US" sz="1600" i="1">
                <a:latin typeface="Calibri"/>
              </a:rPr>
              <a:t>4.23.20</a:t>
            </a:r>
          </a:p>
        </p:txBody>
      </p:sp>
    </p:spTree>
    <p:extLst>
      <p:ext uri="{BB962C8B-B14F-4D97-AF65-F5344CB8AC3E}">
        <p14:creationId xmlns:p14="http://schemas.microsoft.com/office/powerpoint/2010/main" val="3114792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BC404-0BD2-4A65-AC0D-A59CC8A39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>
                <a:latin typeface="+mn-lt"/>
              </a:rPr>
              <a:t>Estimated job losses as a percentage of total jobs in sector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2A2131A-C416-4DF9-BA63-6FAE2CFDD5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6606626"/>
              </p:ext>
            </p:extLst>
          </p:nvPr>
        </p:nvGraphicFramePr>
        <p:xfrm>
          <a:off x="457200" y="1600200"/>
          <a:ext cx="8229600" cy="4258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0061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20331-CD38-4A9B-8B41-65674136A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alibri"/>
              </a:rPr>
              <a:t>Estimated job losses as a percentage of total jobs in sector, </a:t>
            </a:r>
            <a:r>
              <a:rPr lang="en-US" sz="3200" i="1">
                <a:latin typeface="Calibri"/>
              </a:rPr>
              <a:t>cont’d</a:t>
            </a:r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C9BEE53-1E81-49E7-B4C9-BDB4CD13AC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7417028"/>
              </p:ext>
            </p:extLst>
          </p:nvPr>
        </p:nvGraphicFramePr>
        <p:xfrm>
          <a:off x="457200" y="1600200"/>
          <a:ext cx="8229600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9101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03A49-1DBD-4BCF-8A48-1D170FD30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alibri"/>
              </a:rPr>
              <a:t>Implications of this industry-by-industry look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92A0C-6938-49F4-A2E2-1E7BAF573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400">
                <a:solidFill>
                  <a:prstClr val="black"/>
                </a:solidFill>
                <a:latin typeface="Calibri"/>
              </a:rPr>
              <a:t>Total number of County jobs “at risk” through (early?) May   ~</a:t>
            </a:r>
            <a:r>
              <a:rPr lang="en-US" sz="2400" b="1">
                <a:solidFill>
                  <a:prstClr val="black"/>
                </a:solidFill>
                <a:latin typeface="Calibri"/>
              </a:rPr>
              <a:t> 6,500</a:t>
            </a:r>
          </a:p>
          <a:p>
            <a:pPr marL="0" lvl="0" indent="0">
              <a:buNone/>
            </a:pPr>
            <a:endParaRPr lang="en-US" sz="240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sz="2400">
                <a:solidFill>
                  <a:prstClr val="black"/>
                </a:solidFill>
                <a:latin typeface="Calibri"/>
              </a:rPr>
              <a:t>Or, as share of number employed in 2018:  ~ 16</a:t>
            </a:r>
            <a:r>
              <a:rPr lang="en-US" sz="2400" b="1">
                <a:solidFill>
                  <a:prstClr val="black"/>
                </a:solidFill>
                <a:latin typeface="Calibri"/>
              </a:rPr>
              <a:t>%</a:t>
            </a:r>
          </a:p>
          <a:p>
            <a:pPr marL="0" lvl="0" indent="0">
              <a:buNone/>
            </a:pPr>
            <a:endParaRPr lang="en-US" sz="2400" b="1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sz="2400">
                <a:solidFill>
                  <a:prstClr val="black"/>
                </a:solidFill>
                <a:latin typeface="Calibri"/>
              </a:rPr>
              <a:t>Unemployment implications</a:t>
            </a:r>
          </a:p>
          <a:p>
            <a:pPr lvl="1"/>
            <a:r>
              <a:rPr lang="en-US" sz="2000">
                <a:solidFill>
                  <a:prstClr val="black"/>
                </a:solidFill>
                <a:latin typeface="Calibri"/>
              </a:rPr>
              <a:t>Unknown:  how many affected people are seeking unemployment benefits (vs. exhausting company benefits only)</a:t>
            </a:r>
          </a:p>
          <a:p>
            <a:pPr lvl="1"/>
            <a:r>
              <a:rPr lang="en-US" sz="2000">
                <a:solidFill>
                  <a:prstClr val="black"/>
                </a:solidFill>
                <a:latin typeface="Calibri"/>
              </a:rPr>
              <a:t>Many  are </a:t>
            </a:r>
            <a:r>
              <a:rPr lang="en-US" sz="2000" i="1">
                <a:solidFill>
                  <a:prstClr val="black"/>
                </a:solidFill>
                <a:latin typeface="Calibri"/>
              </a:rPr>
              <a:t>in</a:t>
            </a:r>
            <a:r>
              <a:rPr lang="en-US" sz="2000">
                <a:solidFill>
                  <a:prstClr val="black"/>
                </a:solidFill>
                <a:latin typeface="Calibri"/>
              </a:rPr>
              <a:t>eligible for traditional unemployment insurance (UI), especially in industries with low hours and hourly wage</a:t>
            </a:r>
          </a:p>
          <a:p>
            <a:pPr lvl="1"/>
            <a:r>
              <a:rPr lang="en-US" sz="2000">
                <a:solidFill>
                  <a:prstClr val="black"/>
                </a:solidFill>
                <a:latin typeface="Calibri"/>
              </a:rPr>
              <a:t>Soon these workers will be eligible UI via CARES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40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68403-9B5E-481B-B5C1-D82E76150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alibri"/>
              </a:rPr>
              <a:t>Other, macro views of implications of COVID-19 on the labor force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BDF18-40AD-47F8-B634-A7D7DFC31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>
                <a:solidFill>
                  <a:prstClr val="black"/>
                </a:solidFill>
                <a:latin typeface="Calibri"/>
              </a:rPr>
              <a:t>Cornell University’s “at risk” job total for U.S.:  ~37.1M, or ~23% of labor force</a:t>
            </a:r>
          </a:p>
          <a:p>
            <a:pPr lvl="1"/>
            <a:r>
              <a:rPr lang="en-US" sz="2000">
                <a:solidFill>
                  <a:prstClr val="black"/>
                </a:solidFill>
                <a:latin typeface="Calibri"/>
              </a:rPr>
              <a:t> Cornell’s analysis is based entirely on market response to the virus</a:t>
            </a:r>
          </a:p>
          <a:p>
            <a:pPr lvl="1"/>
            <a:r>
              <a:rPr lang="en-US" sz="2000">
                <a:solidFill>
                  <a:prstClr val="black"/>
                </a:solidFill>
                <a:latin typeface="Calibri"/>
              </a:rPr>
              <a:t>No statewide shelter decrees embedded in tally</a:t>
            </a:r>
          </a:p>
          <a:p>
            <a:pPr marL="457200" lvl="1" indent="0">
              <a:buNone/>
            </a:pPr>
            <a:endParaRPr lang="en-US" sz="200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sz="2400">
                <a:solidFill>
                  <a:prstClr val="black"/>
                </a:solidFill>
                <a:latin typeface="Calibri"/>
              </a:rPr>
              <a:t>Recent “back of the envelope” projection of the U.S. Q2 unemployment rate by the St. Louis Fed:  ~32%</a:t>
            </a:r>
          </a:p>
          <a:p>
            <a:pPr lvl="0"/>
            <a:endParaRPr lang="en-US" sz="240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sz="2400">
                <a:solidFill>
                  <a:prstClr val="black"/>
                </a:solidFill>
                <a:latin typeface="Calibri"/>
              </a:rPr>
              <a:t>Moody’s recent analysis (</a:t>
            </a:r>
            <a:r>
              <a:rPr lang="en-US" sz="2000" i="1">
                <a:solidFill>
                  <a:prstClr val="black"/>
                </a:solidFill>
                <a:latin typeface="Calibri"/>
              </a:rPr>
              <a:t>WSJ 4.05.20) </a:t>
            </a:r>
            <a:r>
              <a:rPr lang="en-US" sz="2400">
                <a:solidFill>
                  <a:prstClr val="black"/>
                </a:solidFill>
                <a:latin typeface="Calibri"/>
              </a:rPr>
              <a:t>concludes that 29% of daily U.S. output (GDP) currently lost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06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72843-6E01-45F6-96D3-7F879F79A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alibri"/>
              </a:rPr>
              <a:t>Comparison of this tally to WA ESD initial claims for Unemployment Insurance (UI)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CA880-2AA6-49A6-8A17-05EA2DEA4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sz="240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sz="2400">
                <a:solidFill>
                  <a:prstClr val="black"/>
                </a:solidFill>
                <a:latin typeface="Calibri"/>
              </a:rPr>
              <a:t>ESD’s 4.16.17 release revealed that over 5,000 have applied for UI benefits over past 4 weeks in the County</a:t>
            </a:r>
          </a:p>
          <a:p>
            <a:pPr lvl="0"/>
            <a:endParaRPr lang="en-US" sz="240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sz="2400">
                <a:solidFill>
                  <a:prstClr val="black"/>
                </a:solidFill>
                <a:latin typeface="Calibri"/>
              </a:rPr>
              <a:t>In the upcoming two weeks, I anticipate 700-800 new claims</a:t>
            </a:r>
          </a:p>
          <a:p>
            <a:pPr marL="0" lvl="0" indent="0">
              <a:buNone/>
            </a:pPr>
            <a:endParaRPr lang="en-US" sz="240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sz="2400">
                <a:solidFill>
                  <a:prstClr val="black"/>
                </a:solidFill>
                <a:latin typeface="Calibri"/>
              </a:rPr>
              <a:t>Thereafter, claims data will likely jump dramatically once CARES eligibility takes force (early May)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249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EEA8E-268A-430D-9F11-7030E8DEC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alibri"/>
              </a:rPr>
              <a:t>Quick assessment of this short-run outlook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B6990-AEFC-4D95-94D7-3AE2403A3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>
                <a:solidFill>
                  <a:prstClr val="black"/>
                </a:solidFill>
                <a:latin typeface="Calibri"/>
              </a:rPr>
              <a:t>Results would not be as dire if, instead of jobs, </a:t>
            </a:r>
            <a:r>
              <a:rPr lang="en-US" sz="2400" i="1">
                <a:solidFill>
                  <a:prstClr val="black"/>
                </a:solidFill>
                <a:latin typeface="Calibri"/>
              </a:rPr>
              <a:t>payroll</a:t>
            </a:r>
            <a:r>
              <a:rPr lang="en-US" sz="2400">
                <a:solidFill>
                  <a:prstClr val="black"/>
                </a:solidFill>
                <a:latin typeface="Calibri"/>
              </a:rPr>
              <a:t> were used in analysis</a:t>
            </a:r>
          </a:p>
          <a:p>
            <a:pPr lvl="1"/>
            <a:r>
              <a:rPr lang="en-US" sz="2000">
                <a:solidFill>
                  <a:prstClr val="black"/>
                </a:solidFill>
                <a:latin typeface="Calibri"/>
              </a:rPr>
              <a:t>Equivalently, the impacts disproportionately affect low-wage workers</a:t>
            </a:r>
          </a:p>
          <a:p>
            <a:pPr marL="457200" lvl="1" indent="0">
              <a:buNone/>
            </a:pPr>
            <a:endParaRPr lang="en-US" sz="200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sz="2400">
                <a:solidFill>
                  <a:prstClr val="black"/>
                </a:solidFill>
                <a:latin typeface="Calibri"/>
              </a:rPr>
              <a:t>Many unemployed could be back at work in May -  it’ll be sector-specific</a:t>
            </a:r>
          </a:p>
          <a:p>
            <a:pPr marL="457200" lvl="1" indent="0">
              <a:buNone/>
            </a:pPr>
            <a:endParaRPr lang="en-US" sz="200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sz="2400">
                <a:solidFill>
                  <a:prstClr val="black"/>
                </a:solidFill>
                <a:latin typeface="Calibri"/>
              </a:rPr>
              <a:t>Questions for group</a:t>
            </a:r>
          </a:p>
          <a:p>
            <a:pPr lvl="1"/>
            <a:r>
              <a:rPr lang="en-US" sz="2000">
                <a:solidFill>
                  <a:prstClr val="black"/>
                </a:solidFill>
                <a:latin typeface="Calibri"/>
              </a:rPr>
              <a:t>What are the workforce cuts (percentage) in your firm/industry?</a:t>
            </a:r>
          </a:p>
          <a:p>
            <a:pPr lvl="1"/>
            <a:r>
              <a:rPr lang="en-US" sz="2000">
                <a:solidFill>
                  <a:prstClr val="black"/>
                </a:solidFill>
                <a:latin typeface="Calibri"/>
              </a:rPr>
              <a:t>Longer-term:  how do you see the activities in your firm/industry recovering from May through December?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>
                <a:latin typeface="+mn-lt"/>
              </a:rPr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657" y="3886200"/>
            <a:ext cx="7661281" cy="1752600"/>
          </a:xfrm>
        </p:spPr>
        <p:txBody>
          <a:bodyPr/>
          <a:lstStyle/>
          <a:p>
            <a:endParaRPr lang="en-US" b="1">
              <a:latin typeface="+mn-lt"/>
            </a:endParaRPr>
          </a:p>
          <a:p>
            <a:r>
              <a:rPr lang="en-US" b="1">
                <a:latin typeface="+mn-lt"/>
              </a:rPr>
              <a:t>D. Patrick Jones, Ph.D.</a:t>
            </a:r>
          </a:p>
          <a:p>
            <a:r>
              <a:rPr lang="en-US" sz="2400">
                <a:latin typeface="+mn-lt"/>
              </a:rPr>
              <a:t>509.828.1246 | dpjones@ewu.edu</a:t>
            </a:r>
          </a:p>
        </p:txBody>
      </p:sp>
    </p:spTree>
    <p:extLst>
      <p:ext uri="{BB962C8B-B14F-4D97-AF65-F5344CB8AC3E}">
        <p14:creationId xmlns:p14="http://schemas.microsoft.com/office/powerpoint/2010/main" val="1491164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E7A5F-11D3-4494-8CF3-1FCE50FFE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+mn-lt"/>
              </a:rPr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736EB-E8B6-47E3-95A3-4B82E52B9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>
                <a:latin typeface="+mn-lt"/>
              </a:rPr>
              <a:t>To try to quantify the near-term job losses in Grant County due to:</a:t>
            </a:r>
            <a:endParaRPr lang="en-US">
              <a:latin typeface="+mn-lt"/>
            </a:endParaRPr>
          </a:p>
          <a:p>
            <a:pPr lvl="1"/>
            <a:r>
              <a:rPr lang="en-US" sz="2000">
                <a:latin typeface="+mn-lt"/>
              </a:rPr>
              <a:t>Market response to the threat of the corona virus</a:t>
            </a:r>
          </a:p>
          <a:p>
            <a:pPr lvl="1"/>
            <a:r>
              <a:rPr lang="en-US" sz="2000">
                <a:latin typeface="+mn-lt"/>
              </a:rPr>
              <a:t>Gov. Inslee's recent ”Stay Home, Stay Safe” order</a:t>
            </a:r>
          </a:p>
          <a:p>
            <a:pPr marL="457200" lvl="1" indent="0">
              <a:buNone/>
            </a:pPr>
            <a:endParaRPr lang="en-US" sz="2000">
              <a:latin typeface="+mn-lt"/>
            </a:endParaRPr>
          </a:p>
          <a:p>
            <a:r>
              <a:rPr lang="en-US" sz="2400">
                <a:latin typeface="+mn-lt"/>
              </a:rPr>
              <a:t>Considering a very short timeframe:  changes in employment in March, April and (early?) May</a:t>
            </a:r>
          </a:p>
          <a:p>
            <a:pPr marL="0" indent="0">
              <a:buNone/>
            </a:pPr>
            <a:endParaRPr lang="en-US" sz="2400">
              <a:latin typeface="+mn-lt"/>
            </a:endParaRPr>
          </a:p>
          <a:p>
            <a:r>
              <a:rPr lang="en-US" sz="2400">
                <a:latin typeface="+mn-lt"/>
              </a:rPr>
              <a:t>Should help acquire a sense of the magnitude of the losses in March &amp; 2</a:t>
            </a:r>
            <a:r>
              <a:rPr lang="en-US" sz="2400" baseline="30000">
                <a:latin typeface="+mn-lt"/>
              </a:rPr>
              <a:t>nd</a:t>
            </a:r>
            <a:r>
              <a:rPr lang="en-US" sz="2400">
                <a:latin typeface="+mn-lt"/>
              </a:rPr>
              <a:t> quarter to economic activity in the County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34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8104A-C6C6-49FE-9250-29FD8F1F4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alibri"/>
              </a:rPr>
              <a:t>Methods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14487-3E68-43A9-B252-C028ADABE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>
                <a:solidFill>
                  <a:prstClr val="black"/>
                </a:solidFill>
                <a:latin typeface="Calibri"/>
              </a:rPr>
              <a:t>Look at jobs at risk on an industry-by-industry basis</a:t>
            </a:r>
          </a:p>
          <a:p>
            <a:pPr lvl="0"/>
            <a:endParaRPr lang="en-US" sz="2400">
              <a:solidFill>
                <a:prstClr val="black"/>
              </a:solidFill>
              <a:latin typeface="Calibri"/>
            </a:endParaRPr>
          </a:p>
          <a:p>
            <a:r>
              <a:rPr lang="en-US" sz="2400">
                <a:solidFill>
                  <a:prstClr val="black"/>
                </a:solidFill>
                <a:latin typeface="Calibri"/>
              </a:rPr>
              <a:t>Tool:  Quarterly Census of Employment &amp; Wages (QCEW) by WA ESD data for 2018, </a:t>
            </a:r>
            <a:r>
              <a:rPr lang="en-US" sz="2600">
                <a:latin typeface="+mn-lt"/>
              </a:rPr>
              <a:t>measuring jobs by </a:t>
            </a:r>
            <a:r>
              <a:rPr lang="en-US" sz="2600" i="1">
                <a:latin typeface="+mn-lt"/>
              </a:rPr>
              <a:t>workplace</a:t>
            </a:r>
            <a:r>
              <a:rPr lang="en-US"/>
              <a:t>​</a:t>
            </a:r>
          </a:p>
          <a:p>
            <a:pPr lvl="0"/>
            <a:endParaRPr lang="en-US" sz="240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sz="2400">
                <a:solidFill>
                  <a:prstClr val="black"/>
                </a:solidFill>
                <a:latin typeface="Calibri"/>
              </a:rPr>
              <a:t>QCEW uses 20 sectors (manufacturing, healthcare, finance)</a:t>
            </a:r>
          </a:p>
          <a:p>
            <a:pPr lvl="1"/>
            <a:r>
              <a:rPr lang="en-US" sz="2000">
                <a:solidFill>
                  <a:prstClr val="black"/>
                </a:solidFill>
                <a:latin typeface="Calibri"/>
              </a:rPr>
              <a:t>For each sector, about 5-6 industries are given (NAICS 3-digit level)</a:t>
            </a:r>
          </a:p>
          <a:p>
            <a:pPr lvl="1"/>
            <a:endParaRPr lang="en-US" sz="200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sz="2400">
                <a:solidFill>
                  <a:prstClr val="black"/>
                </a:solidFill>
                <a:latin typeface="Calibri"/>
              </a:rPr>
              <a:t>Analysis does not include the self-employed;  includes positive employment effects (hospitals, grocery)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37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80902-D078-44A5-A562-409C8E9F6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alibri"/>
              </a:rPr>
              <a:t>Data &amp; inputs to analysis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B192-DC81-40DB-8A36-D887EEEA8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>
                <a:latin typeface="+mn-lt"/>
              </a:rPr>
              <a:t>Three sources served as filters</a:t>
            </a:r>
          </a:p>
          <a:p>
            <a:pPr lvl="1"/>
            <a:r>
              <a:rPr lang="en-US" sz="2000">
                <a:latin typeface="+mn-lt"/>
              </a:rPr>
              <a:t>Governor's list of "essential services" in March 23rd order, amended 3.24 &amp; 3.26</a:t>
            </a:r>
          </a:p>
          <a:p>
            <a:pPr lvl="1"/>
            <a:r>
              <a:rPr lang="en-US" sz="2000">
                <a:latin typeface="+mn-lt"/>
              </a:rPr>
              <a:t>WA ESD weekly data on initial unemployment claims by NAICS sectors</a:t>
            </a:r>
          </a:p>
          <a:p>
            <a:pPr lvl="1"/>
            <a:r>
              <a:rPr lang="en-US" sz="2000">
                <a:latin typeface="+mn-lt"/>
              </a:rPr>
              <a:t>My reading of market responses, supplemented by Cornell University's </a:t>
            </a:r>
            <a:r>
              <a:rPr lang="en-US" sz="2000" i="1">
                <a:latin typeface="+mn-lt"/>
              </a:rPr>
              <a:t>Job Quality Index</a:t>
            </a:r>
            <a:r>
              <a:rPr lang="en-US" sz="2000">
                <a:latin typeface="+mn-lt"/>
              </a:rPr>
              <a:t> analysis of "At-risk jobs during the COVID-19 Crisis" </a:t>
            </a:r>
          </a:p>
          <a:p>
            <a:pPr marL="457200" lvl="1" indent="0">
              <a:buNone/>
            </a:pPr>
            <a:endParaRPr lang="en-US" sz="2000">
              <a:latin typeface="+mn-lt"/>
            </a:endParaRPr>
          </a:p>
          <a:p>
            <a:r>
              <a:rPr lang="en-US" sz="2400">
                <a:latin typeface="+mn-lt"/>
              </a:rPr>
              <a:t>Applied a percentage, ranging from 0-95%, to each sub-sector, attempting to capture likely job losses</a:t>
            </a:r>
          </a:p>
          <a:p>
            <a:pPr lvl="1"/>
            <a:r>
              <a:rPr lang="en-US" sz="2000">
                <a:latin typeface="+mn-lt"/>
              </a:rPr>
              <a:t>Considered the share of jobs that are “customer-facing” and those that can be done remotely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46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D5202-AB15-49D1-ADC2-03B989131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alibri"/>
              </a:rPr>
              <a:t>A look at Grant County’s 5 largest sectors, by their share of total jobs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168A4-F04D-4FC4-9C2C-A28319BFA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2400">
                <a:solidFill>
                  <a:prstClr val="black"/>
                </a:solidFill>
                <a:latin typeface="Calibri"/>
                <a:hlinkClick r:id="rId2"/>
              </a:rPr>
              <a:t>see graph for top 5 sectors</a:t>
            </a:r>
            <a:endParaRPr lang="en-US" sz="2400">
              <a:solidFill>
                <a:prstClr val="black"/>
              </a:solidFill>
              <a:latin typeface="Calibri"/>
            </a:endParaRPr>
          </a:p>
          <a:p>
            <a:pPr marL="0" lvl="0" indent="0" algn="ctr">
              <a:buNone/>
            </a:pPr>
            <a:endParaRPr lang="en-US" sz="240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sz="2400">
                <a:solidFill>
                  <a:prstClr val="black"/>
                </a:solidFill>
                <a:latin typeface="Calibri"/>
              </a:rPr>
              <a:t>Structure of Grant economy differs from WA's, primarily due to larger agriculture, government and manufacturing sectors</a:t>
            </a:r>
          </a:p>
          <a:p>
            <a:pPr lvl="0"/>
            <a:endParaRPr lang="en-US" sz="240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sz="2400">
                <a:solidFill>
                  <a:prstClr val="black"/>
                </a:solidFill>
                <a:latin typeface="Calibri"/>
              </a:rPr>
              <a:t>Number of people employed in 2018 in Grant County - slightly over 40,000</a:t>
            </a:r>
            <a:endParaRPr lang="en-US">
              <a:solidFill>
                <a:prstClr val="black"/>
              </a:solidFill>
            </a:endParaRPr>
          </a:p>
          <a:p>
            <a:pPr lvl="1"/>
            <a:r>
              <a:rPr lang="en-US" sz="2000">
                <a:solidFill>
                  <a:prstClr val="black"/>
                </a:solidFill>
                <a:latin typeface="Calibri"/>
              </a:rPr>
              <a:t>2019 annualized numbers likely less (~5%)</a:t>
            </a:r>
          </a:p>
          <a:p>
            <a:pPr lvl="1"/>
            <a:r>
              <a:rPr lang="en-US" sz="2000">
                <a:solidFill>
                  <a:prstClr val="black"/>
                </a:solidFill>
                <a:latin typeface="Calibri"/>
              </a:rPr>
              <a:t>Total, again, does not include the self-employed (sole proprietors)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0055C-0150-46AD-B24D-71EEB6830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alibri"/>
              </a:rPr>
              <a:t>Grant County’s top 5 sectors, by jobs, in 2018</a:t>
            </a:r>
            <a:endParaRPr lang="en-US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D21B2ED8-6B49-43FD-8D7C-E950B1B49F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9435108"/>
              </p:ext>
            </p:extLst>
          </p:nvPr>
        </p:nvGraphicFramePr>
        <p:xfrm>
          <a:off x="457200" y="1600200"/>
          <a:ext cx="8229600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6658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B86C4-EE49-4C72-881E-90A0F2A67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alibri"/>
              </a:rPr>
              <a:t>The next largest 10 sectors in Grant County, by jobs, in 2018</a:t>
            </a:r>
            <a:endParaRPr lang="en-US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01CBAFB9-8829-4B06-A1D3-5FE05F9DF0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8828713"/>
              </p:ext>
            </p:extLst>
          </p:nvPr>
        </p:nvGraphicFramePr>
        <p:xfrm>
          <a:off x="457200" y="1600200"/>
          <a:ext cx="8229600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0503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6E25F-1485-4ACE-A14A-54021B868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alibri"/>
              </a:rPr>
              <a:t>Findings: the most impacted sectors – estimated short-term job losses</a:t>
            </a:r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88988BD-2527-4CAA-A599-464DF15E1D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5790748"/>
              </p:ext>
            </p:extLst>
          </p:nvPr>
        </p:nvGraphicFramePr>
        <p:xfrm>
          <a:off x="457200" y="1600200"/>
          <a:ext cx="8229600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0482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23CEC-8113-41AB-93DF-5A86CD733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alibri"/>
              </a:rPr>
              <a:t>Findings for the remaining 10 sectors – estimated short-term job losses </a:t>
            </a:r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4D1CC7E-5413-448A-8064-2D619E776D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7513142"/>
              </p:ext>
            </p:extLst>
          </p:nvPr>
        </p:nvGraphicFramePr>
        <p:xfrm>
          <a:off x="457200" y="1600200"/>
          <a:ext cx="8229600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9183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5E64A6A5A4B9488C069CA9D659A3DB" ma:contentTypeVersion="10" ma:contentTypeDescription="Create a new document." ma:contentTypeScope="" ma:versionID="69f1aa6256fe74d7c3c837dcabbd50ca">
  <xsd:schema xmlns:xsd="http://www.w3.org/2001/XMLSchema" xmlns:xs="http://www.w3.org/2001/XMLSchema" xmlns:p="http://schemas.microsoft.com/office/2006/metadata/properties" xmlns:ns3="2294c514-d835-431e-845d-f58d9f1702cd" xmlns:ns4="1fc2d450-7807-45bb-a1aa-f37be2e82776" targetNamespace="http://schemas.microsoft.com/office/2006/metadata/properties" ma:root="true" ma:fieldsID="8610515224ee9d02c0422281000fbf57" ns3:_="" ns4:_="">
    <xsd:import namespace="2294c514-d835-431e-845d-f58d9f1702cd"/>
    <xsd:import namespace="1fc2d450-7807-45bb-a1aa-f37be2e8277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94c514-d835-431e-845d-f58d9f170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c2d450-7807-45bb-a1aa-f37be2e8277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D039D45-4BDB-4153-87AB-2D0AC102B442}">
  <ds:schemaRefs>
    <ds:schemaRef ds:uri="1fc2d450-7807-45bb-a1aa-f37be2e82776"/>
    <ds:schemaRef ds:uri="2294c514-d835-431e-845d-f58d9f1702c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ACBD71C-C535-4874-8DF0-CB527EA11768}">
  <ds:schemaRefs>
    <ds:schemaRef ds:uri="1fc2d450-7807-45bb-a1aa-f37be2e82776"/>
    <ds:schemaRef ds:uri="2294c514-d835-431e-845d-f58d9f1702c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4659739-5D78-4929-BD8A-15D5092895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 Look at Skagit County Jobs at Risk  March-May, 2020 due the Corona Virus and Ensuing Washington State Policies</vt:lpstr>
      <vt:lpstr>Motivation</vt:lpstr>
      <vt:lpstr>Methods</vt:lpstr>
      <vt:lpstr>Data &amp; inputs to analysis</vt:lpstr>
      <vt:lpstr>A look at Grant County’s 5 largest sectors, by their share of total jobs</vt:lpstr>
      <vt:lpstr>Grant County’s top 5 sectors, by jobs, in 2018</vt:lpstr>
      <vt:lpstr>The next largest 10 sectors in Grant County, by jobs, in 2018</vt:lpstr>
      <vt:lpstr>Findings: the most impacted sectors – estimated short-term job losses</vt:lpstr>
      <vt:lpstr>Findings for the remaining 10 sectors – estimated short-term job losses </vt:lpstr>
      <vt:lpstr>Estimated job losses as a percentage of total jobs in sector</vt:lpstr>
      <vt:lpstr>Estimated job losses as a percentage of total jobs in sector, cont’d</vt:lpstr>
      <vt:lpstr>Implications of this industry-by-industry look</vt:lpstr>
      <vt:lpstr>Other, macro views of implications of COVID-19 on the labor force</vt:lpstr>
      <vt:lpstr>Comparison of this tally to WA ESD initial claims for Unemployment Insurance (UI)</vt:lpstr>
      <vt:lpstr>Quick assessment of this short-run outlook</vt:lpstr>
      <vt:lpstr>Questions?</vt:lpstr>
    </vt:vector>
  </TitlesOfParts>
  <Company>EWU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EWU EWU</dc:creator>
  <cp:revision>1</cp:revision>
  <dcterms:created xsi:type="dcterms:W3CDTF">2016-09-01T20:41:41Z</dcterms:created>
  <dcterms:modified xsi:type="dcterms:W3CDTF">2020-04-23T16:39:47Z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0x010100145E64A6A5A4B9488C069CA9D659A3DB</vt:lpwstr>
  </property>
</Properties>
</file>