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80" r:id="rId6"/>
    <p:sldId id="279" r:id="rId7"/>
    <p:sldId id="290" r:id="rId8"/>
    <p:sldId id="288" r:id="rId9"/>
    <p:sldId id="287" r:id="rId10"/>
    <p:sldId id="286" r:id="rId11"/>
    <p:sldId id="285" r:id="rId12"/>
    <p:sldId id="284" r:id="rId13"/>
    <p:sldId id="283" r:id="rId14"/>
    <p:sldId id="293" r:id="rId15"/>
    <p:sldId id="292" r:id="rId16"/>
    <p:sldId id="291" r:id="rId17"/>
    <p:sldId id="282" r:id="rId18"/>
    <p:sldId id="294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C73"/>
    <a:srgbClr val="4C7858"/>
    <a:srgbClr val="4FBD74"/>
    <a:srgbClr val="502FDD"/>
    <a:srgbClr val="8FB54B"/>
    <a:srgbClr val="95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BD36A1-B74A-4AD5-953C-8614AA189F7C}" v="36" dt="2020-04-23T21:17:24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" userId="c2353cdc-621d-473b-95b4-f9ebf7afebd9" providerId="ADAL" clId="{9DD68204-3DB3-4AB8-AB92-62F52DE7F655}"/>
    <pc:docChg chg="undo custSel modSld">
      <pc:chgData name="Patrick" userId="c2353cdc-621d-473b-95b4-f9ebf7afebd9" providerId="ADAL" clId="{9DD68204-3DB3-4AB8-AB92-62F52DE7F655}" dt="2020-04-23T21:18:34.548" v="438" actId="6549"/>
      <pc:docMkLst>
        <pc:docMk/>
      </pc:docMkLst>
      <pc:sldChg chg="modSp">
        <pc:chgData name="Patrick" userId="c2353cdc-621d-473b-95b4-f9ebf7afebd9" providerId="ADAL" clId="{9DD68204-3DB3-4AB8-AB92-62F52DE7F655}" dt="2020-04-23T16:42:47.389" v="10" actId="20577"/>
        <pc:sldMkLst>
          <pc:docMk/>
          <pc:sldMk cId="4091134237" sldId="280"/>
        </pc:sldMkLst>
        <pc:spChg chg="mod">
          <ac:chgData name="Patrick" userId="c2353cdc-621d-473b-95b4-f9ebf7afebd9" providerId="ADAL" clId="{9DD68204-3DB3-4AB8-AB92-62F52DE7F655}" dt="2020-04-23T16:42:47.389" v="10" actId="20577"/>
          <ac:spMkLst>
            <pc:docMk/>
            <pc:sldMk cId="4091134237" sldId="280"/>
            <ac:spMk id="3" creationId="{A42736EB-E8B6-47E3-95A3-4B82E52B9CF5}"/>
          </ac:spMkLst>
        </pc:spChg>
      </pc:sldChg>
      <pc:sldChg chg="modSp">
        <pc:chgData name="Patrick" userId="c2353cdc-621d-473b-95b4-f9ebf7afebd9" providerId="ADAL" clId="{9DD68204-3DB3-4AB8-AB92-62F52DE7F655}" dt="2020-04-23T21:18:34.548" v="438" actId="6549"/>
        <pc:sldMkLst>
          <pc:docMk/>
          <pc:sldMk cId="1602249212" sldId="282"/>
        </pc:sldMkLst>
        <pc:spChg chg="mod">
          <ac:chgData name="Patrick" userId="c2353cdc-621d-473b-95b4-f9ebf7afebd9" providerId="ADAL" clId="{9DD68204-3DB3-4AB8-AB92-62F52DE7F655}" dt="2020-04-23T21:18:34.548" v="438" actId="6549"/>
          <ac:spMkLst>
            <pc:docMk/>
            <pc:sldMk cId="1602249212" sldId="282"/>
            <ac:spMk id="3" creationId="{8D5CA880-2AA6-49A6-8A17-05EA2DEA4CA1}"/>
          </ac:spMkLst>
        </pc:spChg>
      </pc:sldChg>
      <pc:sldChg chg="addSp delSp modSp mod">
        <pc:chgData name="Patrick" userId="c2353cdc-621d-473b-95b4-f9ebf7afebd9" providerId="ADAL" clId="{9DD68204-3DB3-4AB8-AB92-62F52DE7F655}" dt="2020-04-23T21:11:31.868" v="265"/>
        <pc:sldMkLst>
          <pc:docMk/>
          <pc:sldMk cId="2450061064" sldId="283"/>
        </pc:sldMkLst>
        <pc:spChg chg="add del mod">
          <ac:chgData name="Patrick" userId="c2353cdc-621d-473b-95b4-f9ebf7afebd9" providerId="ADAL" clId="{9DD68204-3DB3-4AB8-AB92-62F52DE7F655}" dt="2020-04-23T17:14:19.667" v="198"/>
          <ac:spMkLst>
            <pc:docMk/>
            <pc:sldMk cId="2450061064" sldId="283"/>
            <ac:spMk id="4" creationId="{AA5169FD-711B-466D-AB68-2171C97BCD1E}"/>
          </ac:spMkLst>
        </pc:spChg>
        <pc:spChg chg="add del mod">
          <ac:chgData name="Patrick" userId="c2353cdc-621d-473b-95b4-f9ebf7afebd9" providerId="ADAL" clId="{9DD68204-3DB3-4AB8-AB92-62F52DE7F655}" dt="2020-04-23T21:11:13.648" v="264"/>
          <ac:spMkLst>
            <pc:docMk/>
            <pc:sldMk cId="2450061064" sldId="283"/>
            <ac:spMk id="8" creationId="{7F2D220B-6835-4A46-8414-A4A6A285269C}"/>
          </ac:spMkLst>
        </pc:spChg>
        <pc:graphicFrameChg chg="del">
          <ac:chgData name="Patrick" userId="c2353cdc-621d-473b-95b4-f9ebf7afebd9" providerId="ADAL" clId="{9DD68204-3DB3-4AB8-AB92-62F52DE7F655}" dt="2020-04-23T17:13:56.167" v="195" actId="21"/>
          <ac:graphicFrameMkLst>
            <pc:docMk/>
            <pc:sldMk cId="2450061064" sldId="283"/>
            <ac:graphicFrameMk id="6" creationId="{82A2131A-C416-4DF9-BA63-6FAE2CFDD5AD}"/>
          </ac:graphicFrameMkLst>
        </pc:graphicFrameChg>
        <pc:graphicFrameChg chg="add del mod">
          <ac:chgData name="Patrick" userId="c2353cdc-621d-473b-95b4-f9ebf7afebd9" providerId="ADAL" clId="{9DD68204-3DB3-4AB8-AB92-62F52DE7F655}" dt="2020-04-23T21:10:54.538" v="261" actId="21"/>
          <ac:graphicFrameMkLst>
            <pc:docMk/>
            <pc:sldMk cId="2450061064" sldId="283"/>
            <ac:graphicFrameMk id="7" creationId="{041FD938-72C5-448B-BCCB-5EDAB567F9DC}"/>
          </ac:graphicFrameMkLst>
        </pc:graphicFrameChg>
        <pc:graphicFrameChg chg="add mod">
          <ac:chgData name="Patrick" userId="c2353cdc-621d-473b-95b4-f9ebf7afebd9" providerId="ADAL" clId="{9DD68204-3DB3-4AB8-AB92-62F52DE7F655}" dt="2020-04-23T21:11:31.868" v="265"/>
          <ac:graphicFrameMkLst>
            <pc:docMk/>
            <pc:sldMk cId="2450061064" sldId="283"/>
            <ac:graphicFrameMk id="9" creationId="{041FD938-72C5-448B-BCCB-5EDAB567F9DC}"/>
          </ac:graphicFrameMkLst>
        </pc:graphicFrameChg>
      </pc:sldChg>
      <pc:sldChg chg="addSp delSp modSp mod">
        <pc:chgData name="Patrick" userId="c2353cdc-621d-473b-95b4-f9ebf7afebd9" providerId="ADAL" clId="{9DD68204-3DB3-4AB8-AB92-62F52DE7F655}" dt="2020-04-23T21:17:24.248" v="420"/>
        <pc:sldMkLst>
          <pc:docMk/>
          <pc:sldMk cId="1619183028" sldId="284"/>
        </pc:sldMkLst>
        <pc:spChg chg="add del mod">
          <ac:chgData name="Patrick" userId="c2353cdc-621d-473b-95b4-f9ebf7afebd9" providerId="ADAL" clId="{9DD68204-3DB3-4AB8-AB92-62F52DE7F655}" dt="2020-04-23T17:13:29.907" v="192"/>
          <ac:spMkLst>
            <pc:docMk/>
            <pc:sldMk cId="1619183028" sldId="284"/>
            <ac:spMk id="4" creationId="{34FBA30D-F72B-4581-B192-FE2FA3765EC1}"/>
          </ac:spMkLst>
        </pc:spChg>
        <pc:spChg chg="add del mod">
          <ac:chgData name="Patrick" userId="c2353cdc-621d-473b-95b4-f9ebf7afebd9" providerId="ADAL" clId="{9DD68204-3DB3-4AB8-AB92-62F52DE7F655}" dt="2020-04-23T21:10:41.548" v="259"/>
          <ac:spMkLst>
            <pc:docMk/>
            <pc:sldMk cId="1619183028" sldId="284"/>
            <ac:spMk id="8" creationId="{E55B7363-231B-44A4-B37D-9FA1800FCB5A}"/>
          </ac:spMkLst>
        </pc:spChg>
        <pc:graphicFrameChg chg="del">
          <ac:chgData name="Patrick" userId="c2353cdc-621d-473b-95b4-f9ebf7afebd9" providerId="ADAL" clId="{9DD68204-3DB3-4AB8-AB92-62F52DE7F655}" dt="2020-04-23T17:13:09.026" v="189" actId="21"/>
          <ac:graphicFrameMkLst>
            <pc:docMk/>
            <pc:sldMk cId="1619183028" sldId="284"/>
            <ac:graphicFrameMk id="6" creationId="{C4D1CC7E-5413-448A-8064-2D619E776D06}"/>
          </ac:graphicFrameMkLst>
        </pc:graphicFrameChg>
        <pc:graphicFrameChg chg="add del mod">
          <ac:chgData name="Patrick" userId="c2353cdc-621d-473b-95b4-f9ebf7afebd9" providerId="ADAL" clId="{9DD68204-3DB3-4AB8-AB92-62F52DE7F655}" dt="2020-04-23T21:10:17.048" v="256" actId="21"/>
          <ac:graphicFrameMkLst>
            <pc:docMk/>
            <pc:sldMk cId="1619183028" sldId="284"/>
            <ac:graphicFrameMk id="7" creationId="{A5DBA944-6F3F-4EB7-8F3D-9588A12E0C95}"/>
          </ac:graphicFrameMkLst>
        </pc:graphicFrameChg>
        <pc:graphicFrameChg chg="add mod">
          <ac:chgData name="Patrick" userId="c2353cdc-621d-473b-95b4-f9ebf7afebd9" providerId="ADAL" clId="{9DD68204-3DB3-4AB8-AB92-62F52DE7F655}" dt="2020-04-23T21:17:24.248" v="420"/>
          <ac:graphicFrameMkLst>
            <pc:docMk/>
            <pc:sldMk cId="1619183028" sldId="284"/>
            <ac:graphicFrameMk id="9" creationId="{A5DBA944-6F3F-4EB7-8F3D-9588A12E0C95}"/>
          </ac:graphicFrameMkLst>
        </pc:graphicFrameChg>
      </pc:sldChg>
      <pc:sldChg chg="addSp delSp modSp mod">
        <pc:chgData name="Patrick" userId="c2353cdc-621d-473b-95b4-f9ebf7afebd9" providerId="ADAL" clId="{9DD68204-3DB3-4AB8-AB92-62F52DE7F655}" dt="2020-04-23T21:10:05.548" v="254"/>
        <pc:sldMkLst>
          <pc:docMk/>
          <pc:sldMk cId="3190482689" sldId="285"/>
        </pc:sldMkLst>
        <pc:spChg chg="add del mod">
          <ac:chgData name="Patrick" userId="c2353cdc-621d-473b-95b4-f9ebf7afebd9" providerId="ADAL" clId="{9DD68204-3DB3-4AB8-AB92-62F52DE7F655}" dt="2020-04-23T17:12:44.756" v="186"/>
          <ac:spMkLst>
            <pc:docMk/>
            <pc:sldMk cId="3190482689" sldId="285"/>
            <ac:spMk id="4" creationId="{798BBD8F-537B-48A8-9101-66418AB7BF63}"/>
          </ac:spMkLst>
        </pc:spChg>
        <pc:spChg chg="add del mod">
          <ac:chgData name="Patrick" userId="c2353cdc-621d-473b-95b4-f9ebf7afebd9" providerId="ADAL" clId="{9DD68204-3DB3-4AB8-AB92-62F52DE7F655}" dt="2020-04-23T21:09:40.068" v="250"/>
          <ac:spMkLst>
            <pc:docMk/>
            <pc:sldMk cId="3190482689" sldId="285"/>
            <ac:spMk id="8" creationId="{21C52FAC-5ADB-48E5-BA09-99589EB23D00}"/>
          </ac:spMkLst>
        </pc:spChg>
        <pc:graphicFrameChg chg="del">
          <ac:chgData name="Patrick" userId="c2353cdc-621d-473b-95b4-f9ebf7afebd9" providerId="ADAL" clId="{9DD68204-3DB3-4AB8-AB92-62F52DE7F655}" dt="2020-04-23T17:12:24.037" v="183" actId="21"/>
          <ac:graphicFrameMkLst>
            <pc:docMk/>
            <pc:sldMk cId="3190482689" sldId="285"/>
            <ac:graphicFrameMk id="6" creationId="{888988BD-2527-4CAA-A599-464DF15E1D64}"/>
          </ac:graphicFrameMkLst>
        </pc:graphicFrameChg>
        <pc:graphicFrameChg chg="add del mod">
          <ac:chgData name="Patrick" userId="c2353cdc-621d-473b-95b4-f9ebf7afebd9" providerId="ADAL" clId="{9DD68204-3DB3-4AB8-AB92-62F52DE7F655}" dt="2020-04-23T21:09:15.568" v="247" actId="21"/>
          <ac:graphicFrameMkLst>
            <pc:docMk/>
            <pc:sldMk cId="3190482689" sldId="285"/>
            <ac:graphicFrameMk id="7" creationId="{7449AA86-CE65-4F5F-B2A8-2323CCDE2449}"/>
          </ac:graphicFrameMkLst>
        </pc:graphicFrameChg>
        <pc:graphicFrameChg chg="add mod">
          <ac:chgData name="Patrick" userId="c2353cdc-621d-473b-95b4-f9ebf7afebd9" providerId="ADAL" clId="{9DD68204-3DB3-4AB8-AB92-62F52DE7F655}" dt="2020-04-23T21:10:05.548" v="254"/>
          <ac:graphicFrameMkLst>
            <pc:docMk/>
            <pc:sldMk cId="3190482689" sldId="285"/>
            <ac:graphicFrameMk id="9" creationId="{7449AA86-CE65-4F5F-B2A8-2323CCDE2449}"/>
          </ac:graphicFrameMkLst>
        </pc:graphicFrameChg>
      </pc:sldChg>
      <pc:sldChg chg="addSp delSp modSp mod">
        <pc:chgData name="Patrick" userId="c2353cdc-621d-473b-95b4-f9ebf7afebd9" providerId="ADAL" clId="{9DD68204-3DB3-4AB8-AB92-62F52DE7F655}" dt="2020-04-23T17:11:59.337" v="182"/>
        <pc:sldMkLst>
          <pc:docMk/>
          <pc:sldMk cId="2250503393" sldId="286"/>
        </pc:sldMkLst>
        <pc:spChg chg="mod">
          <ac:chgData name="Patrick" userId="c2353cdc-621d-473b-95b4-f9ebf7afebd9" providerId="ADAL" clId="{9DD68204-3DB3-4AB8-AB92-62F52DE7F655}" dt="2020-04-23T17:11:06.357" v="177" actId="20577"/>
          <ac:spMkLst>
            <pc:docMk/>
            <pc:sldMk cId="2250503393" sldId="286"/>
            <ac:spMk id="2" creationId="{D15B86C4-EE49-4C72-881E-90A0F2A678E3}"/>
          </ac:spMkLst>
        </pc:spChg>
        <pc:spChg chg="add del mod">
          <ac:chgData name="Patrick" userId="c2353cdc-621d-473b-95b4-f9ebf7afebd9" providerId="ADAL" clId="{9DD68204-3DB3-4AB8-AB92-62F52DE7F655}" dt="2020-04-23T17:11:37.729" v="181"/>
          <ac:spMkLst>
            <pc:docMk/>
            <pc:sldMk cId="2250503393" sldId="286"/>
            <ac:spMk id="4" creationId="{CAB528F1-B5A8-4AE7-85D7-46635DFF466A}"/>
          </ac:spMkLst>
        </pc:spChg>
        <pc:graphicFrameChg chg="add mod">
          <ac:chgData name="Patrick" userId="c2353cdc-621d-473b-95b4-f9ebf7afebd9" providerId="ADAL" clId="{9DD68204-3DB3-4AB8-AB92-62F52DE7F655}" dt="2020-04-23T17:11:59.337" v="182"/>
          <ac:graphicFrameMkLst>
            <pc:docMk/>
            <pc:sldMk cId="2250503393" sldId="286"/>
            <ac:graphicFrameMk id="6" creationId="{81516B19-E656-42F5-84B5-A25A6B10F64D}"/>
          </ac:graphicFrameMkLst>
        </pc:graphicFrameChg>
        <pc:graphicFrameChg chg="del">
          <ac:chgData name="Patrick" userId="c2353cdc-621d-473b-95b4-f9ebf7afebd9" providerId="ADAL" clId="{9DD68204-3DB3-4AB8-AB92-62F52DE7F655}" dt="2020-04-23T17:11:14.006" v="178" actId="21"/>
          <ac:graphicFrameMkLst>
            <pc:docMk/>
            <pc:sldMk cId="2250503393" sldId="286"/>
            <ac:graphicFrameMk id="9" creationId="{01CBAFB9-8829-4B06-A1D3-5FE05F9DF08B}"/>
          </ac:graphicFrameMkLst>
        </pc:graphicFrameChg>
      </pc:sldChg>
      <pc:sldChg chg="addSp delSp modSp mod">
        <pc:chgData name="Patrick" userId="c2353cdc-621d-473b-95b4-f9ebf7afebd9" providerId="ADAL" clId="{9DD68204-3DB3-4AB8-AB92-62F52DE7F655}" dt="2020-04-23T17:08:44.397" v="164"/>
        <pc:sldMkLst>
          <pc:docMk/>
          <pc:sldMk cId="2136658437" sldId="287"/>
        </pc:sldMkLst>
        <pc:spChg chg="mod">
          <ac:chgData name="Patrick" userId="c2353cdc-621d-473b-95b4-f9ebf7afebd9" providerId="ADAL" clId="{9DD68204-3DB3-4AB8-AB92-62F52DE7F655}" dt="2020-04-23T16:55:09.217" v="159" actId="20577"/>
          <ac:spMkLst>
            <pc:docMk/>
            <pc:sldMk cId="2136658437" sldId="287"/>
            <ac:spMk id="2" creationId="{4400055C-0150-46AD-B24D-71EEB683068A}"/>
          </ac:spMkLst>
        </pc:spChg>
        <pc:spChg chg="add del mod">
          <ac:chgData name="Patrick" userId="c2353cdc-621d-473b-95b4-f9ebf7afebd9" providerId="ADAL" clId="{9DD68204-3DB3-4AB8-AB92-62F52DE7F655}" dt="2020-04-23T17:08:21.067" v="163"/>
          <ac:spMkLst>
            <pc:docMk/>
            <pc:sldMk cId="2136658437" sldId="287"/>
            <ac:spMk id="4" creationId="{62FE7CE4-989B-41F2-BAEC-93DB5DFF75C4}"/>
          </ac:spMkLst>
        </pc:spChg>
        <pc:graphicFrameChg chg="add mod">
          <ac:chgData name="Patrick" userId="c2353cdc-621d-473b-95b4-f9ebf7afebd9" providerId="ADAL" clId="{9DD68204-3DB3-4AB8-AB92-62F52DE7F655}" dt="2020-04-23T17:08:44.397" v="164"/>
          <ac:graphicFrameMkLst>
            <pc:docMk/>
            <pc:sldMk cId="2136658437" sldId="287"/>
            <ac:graphicFrameMk id="6" creationId="{F28ECEE3-5E46-4FC6-A1A6-D2CD7386084F}"/>
          </ac:graphicFrameMkLst>
        </pc:graphicFrameChg>
        <pc:graphicFrameChg chg="del">
          <ac:chgData name="Patrick" userId="c2353cdc-621d-473b-95b4-f9ebf7afebd9" providerId="ADAL" clId="{9DD68204-3DB3-4AB8-AB92-62F52DE7F655}" dt="2020-04-23T17:07:53.340" v="160" actId="21"/>
          <ac:graphicFrameMkLst>
            <pc:docMk/>
            <pc:sldMk cId="2136658437" sldId="287"/>
            <ac:graphicFrameMk id="9" creationId="{D21B2ED8-6B49-43FD-8D7C-E950B1B49FA5}"/>
          </ac:graphicFrameMkLst>
        </pc:graphicFrameChg>
      </pc:sldChg>
      <pc:sldChg chg="modSp">
        <pc:chgData name="Patrick" userId="c2353cdc-621d-473b-95b4-f9ebf7afebd9" providerId="ADAL" clId="{9DD68204-3DB3-4AB8-AB92-62F52DE7F655}" dt="2020-04-23T21:16:21.538" v="417" actId="6549"/>
        <pc:sldMkLst>
          <pc:docMk/>
          <pc:sldMk cId="38691547" sldId="288"/>
        </pc:sldMkLst>
        <pc:spChg chg="mod">
          <ac:chgData name="Patrick" userId="c2353cdc-621d-473b-95b4-f9ebf7afebd9" providerId="ADAL" clId="{9DD68204-3DB3-4AB8-AB92-62F52DE7F655}" dt="2020-04-23T16:45:23.663" v="25" actId="6549"/>
          <ac:spMkLst>
            <pc:docMk/>
            <pc:sldMk cId="38691547" sldId="288"/>
            <ac:spMk id="2" creationId="{EADD5202-AB15-49D1-ADC2-03B98913134D}"/>
          </ac:spMkLst>
        </pc:spChg>
        <pc:spChg chg="mod">
          <ac:chgData name="Patrick" userId="c2353cdc-621d-473b-95b4-f9ebf7afebd9" providerId="ADAL" clId="{9DD68204-3DB3-4AB8-AB92-62F52DE7F655}" dt="2020-04-23T21:16:21.538" v="417" actId="6549"/>
          <ac:spMkLst>
            <pc:docMk/>
            <pc:sldMk cId="38691547" sldId="288"/>
            <ac:spMk id="3" creationId="{26D168A4-F04D-4FC4-9C2C-A28319BFAE59}"/>
          </ac:spMkLst>
        </pc:spChg>
      </pc:sldChg>
      <pc:sldChg chg="modSp">
        <pc:chgData name="Patrick" userId="c2353cdc-621d-473b-95b4-f9ebf7afebd9" providerId="ADAL" clId="{9DD68204-3DB3-4AB8-AB92-62F52DE7F655}" dt="2020-04-23T21:13:39.073" v="361" actId="27636"/>
        <pc:sldMkLst>
          <pc:docMk/>
          <pc:sldMk cId="797440066" sldId="292"/>
        </pc:sldMkLst>
        <pc:spChg chg="mod">
          <ac:chgData name="Patrick" userId="c2353cdc-621d-473b-95b4-f9ebf7afebd9" providerId="ADAL" clId="{9DD68204-3DB3-4AB8-AB92-62F52DE7F655}" dt="2020-04-23T21:13:39.073" v="361" actId="27636"/>
          <ac:spMkLst>
            <pc:docMk/>
            <pc:sldMk cId="797440066" sldId="292"/>
            <ac:spMk id="3" creationId="{8C792A0C-6938-49F4-A2E2-1E7BAF573518}"/>
          </ac:spMkLst>
        </pc:spChg>
      </pc:sldChg>
      <pc:sldChg chg="addSp delSp modSp mod">
        <pc:chgData name="Patrick" userId="c2353cdc-621d-473b-95b4-f9ebf7afebd9" providerId="ADAL" clId="{9DD68204-3DB3-4AB8-AB92-62F52DE7F655}" dt="2020-04-23T21:12:04.148" v="271"/>
        <pc:sldMkLst>
          <pc:docMk/>
          <pc:sldMk cId="3759101794" sldId="293"/>
        </pc:sldMkLst>
        <pc:spChg chg="add del mod">
          <ac:chgData name="Patrick" userId="c2353cdc-621d-473b-95b4-f9ebf7afebd9" providerId="ADAL" clId="{9DD68204-3DB3-4AB8-AB92-62F52DE7F655}" dt="2020-04-23T17:15:25.392" v="206"/>
          <ac:spMkLst>
            <pc:docMk/>
            <pc:sldMk cId="3759101794" sldId="293"/>
            <ac:spMk id="4" creationId="{FCB6E0CF-A534-43CF-A6CE-996BF89E0EA1}"/>
          </ac:spMkLst>
        </pc:spChg>
        <pc:spChg chg="add del mod">
          <ac:chgData name="Patrick" userId="c2353cdc-621d-473b-95b4-f9ebf7afebd9" providerId="ADAL" clId="{9DD68204-3DB3-4AB8-AB92-62F52DE7F655}" dt="2020-04-23T21:11:53.298" v="270"/>
          <ac:spMkLst>
            <pc:docMk/>
            <pc:sldMk cId="3759101794" sldId="293"/>
            <ac:spMk id="8" creationId="{46BF0447-E52F-437E-B015-0303B89D3886}"/>
          </ac:spMkLst>
        </pc:spChg>
        <pc:graphicFrameChg chg="del">
          <ac:chgData name="Patrick" userId="c2353cdc-621d-473b-95b4-f9ebf7afebd9" providerId="ADAL" clId="{9DD68204-3DB3-4AB8-AB92-62F52DE7F655}" dt="2020-04-23T17:15:07.547" v="203" actId="21"/>
          <ac:graphicFrameMkLst>
            <pc:docMk/>
            <pc:sldMk cId="3759101794" sldId="293"/>
            <ac:graphicFrameMk id="6" creationId="{CC9BEE53-1E81-49E7-B4C9-BDB4CD13AC40}"/>
          </ac:graphicFrameMkLst>
        </pc:graphicFrameChg>
        <pc:graphicFrameChg chg="add del mod">
          <ac:chgData name="Patrick" userId="c2353cdc-621d-473b-95b4-f9ebf7afebd9" providerId="ADAL" clId="{9DD68204-3DB3-4AB8-AB92-62F52DE7F655}" dt="2020-04-23T21:11:40.728" v="267" actId="21"/>
          <ac:graphicFrameMkLst>
            <pc:docMk/>
            <pc:sldMk cId="3759101794" sldId="293"/>
            <ac:graphicFrameMk id="7" creationId="{75979ECB-1EB9-4A0B-BA61-125A1FD5264E}"/>
          </ac:graphicFrameMkLst>
        </pc:graphicFrameChg>
        <pc:graphicFrameChg chg="add mod">
          <ac:chgData name="Patrick" userId="c2353cdc-621d-473b-95b4-f9ebf7afebd9" providerId="ADAL" clId="{9DD68204-3DB3-4AB8-AB92-62F52DE7F655}" dt="2020-04-23T21:12:04.148" v="271"/>
          <ac:graphicFrameMkLst>
            <pc:docMk/>
            <pc:sldMk cId="3759101794" sldId="293"/>
            <ac:graphicFrameMk id="9" creationId="{75979ECB-1EB9-4A0B-BA61-125A1FD5264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ewueagles-my.sharepoint.com/personal/dpjones_ewu_edu/Documents/Data/Contracts/Skagit%20County/Covid-19/S-R%20estimates%20of%20Covid-19's%20Impact%20on%20Skagit%20County%20Workforce%204.22.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ewueagles-my.sharepoint.com/personal/dpjones_ewu_edu/Documents/Data/Contracts/Skagit%20County/Covid-19/S-R%20estimates%20of%20Covid-19's%20Impact%20on%20Skagit%20County%20Workforce%204.22.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ewueagles-my.sharepoint.com/personal/dpjones_ewu_edu/Documents/Data/Contracts/Skagit%20County/Covid-19/S-R%20estimates%20of%20Covid-19's%20Impact%20on%20Skagit%20County%20Workforce%204.22.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ewueagles-my.sharepoint.com/personal/dpjones_ewu_edu/Documents/Data/Contracts/Skagit%20County/Covid-19/S-R%20estimates%20of%20Covid-19's%20Impact%20on%20Skagit%20County%20Workforce%204.22.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ewueagles-my.sharepoint.com/personal/dpjones_ewu_edu/Documents/Data/Contracts/Skagit%20County/Covid-19/S-R%20estimates%20of%20Covid-19's%20Impact%20on%20Skagit%20County%20Workforce%204.22.2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ewueagles-my.sharepoint.com/personal/dpjones_ewu_edu/Documents/Data/Contracts/Skagit%20County/Covid-19/S-R%20estimates%20of%20Covid-19's%20Impact%20on%20Skagit%20County%20Workforce%204.22.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649C7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Graphs!$B$69:$B$73</c:f>
              <c:strCache>
                <c:ptCount val="5"/>
                <c:pt idx="0">
                  <c:v>Accommodation and food services</c:v>
                </c:pt>
                <c:pt idx="1">
                  <c:v>Health care and social assistance</c:v>
                </c:pt>
                <c:pt idx="2">
                  <c:v>Manufacturing</c:v>
                </c:pt>
                <c:pt idx="3">
                  <c:v>Retail trade</c:v>
                </c:pt>
                <c:pt idx="4">
                  <c:v>Government</c:v>
                </c:pt>
              </c:strCache>
            </c:strRef>
          </c:cat>
          <c:val>
            <c:numRef>
              <c:f>Graphs!$C$69:$C$73</c:f>
              <c:numCache>
                <c:formatCode>_(* #,##0_);_(* \(#,##0\);_(* "-"??_);_(@_)</c:formatCode>
                <c:ptCount val="5"/>
                <c:pt idx="0">
                  <c:v>4451</c:v>
                </c:pt>
                <c:pt idx="1">
                  <c:v>5048</c:v>
                </c:pt>
                <c:pt idx="2">
                  <c:v>6052</c:v>
                </c:pt>
                <c:pt idx="3">
                  <c:v>7111</c:v>
                </c:pt>
                <c:pt idx="4">
                  <c:v>11430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9-4C32-BADD-B4471B257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4632224"/>
        <c:axId val="131439552"/>
      </c:barChart>
      <c:catAx>
        <c:axId val="384632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439552"/>
        <c:crosses val="autoZero"/>
        <c:auto val="1"/>
        <c:lblAlgn val="ctr"/>
        <c:lblOffset val="100"/>
        <c:noMultiLvlLbl val="0"/>
      </c:catAx>
      <c:valAx>
        <c:axId val="131439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63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371061212285171"/>
          <c:y val="0.13763324299909668"/>
          <c:w val="0.46270298491169615"/>
          <c:h val="0.7754592464559816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649C7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Graphs!$B$59:$B$68</c:f>
              <c:strCache>
                <c:ptCount val="10"/>
                <c:pt idx="0">
                  <c:v>Real estate and rental and leasing</c:v>
                </c:pt>
                <c:pt idx="1">
                  <c:v>Arts, entertainment, and recreation</c:v>
                </c:pt>
                <c:pt idx="2">
                  <c:v>Wholesale trade</c:v>
                </c:pt>
                <c:pt idx="3">
                  <c:v>Transportation and warehousing</c:v>
                </c:pt>
                <c:pt idx="4">
                  <c:v>Other services, except public administration</c:v>
                </c:pt>
                <c:pt idx="5">
                  <c:v>Professional and technical services</c:v>
                </c:pt>
                <c:pt idx="6">
                  <c:v>Finance and insurance</c:v>
                </c:pt>
                <c:pt idx="7">
                  <c:v>Administrative and waste services</c:v>
                </c:pt>
                <c:pt idx="8">
                  <c:v>Agriculture, forestry, fishing and hunting</c:v>
                </c:pt>
                <c:pt idx="9">
                  <c:v>Construction</c:v>
                </c:pt>
              </c:strCache>
            </c:strRef>
          </c:cat>
          <c:val>
            <c:numRef>
              <c:f>Graphs!$C$59:$C$68</c:f>
              <c:numCache>
                <c:formatCode>_(* #,##0_);_(* \(#,##0\);_(* "-"??_);_(@_)</c:formatCode>
                <c:ptCount val="10"/>
                <c:pt idx="0">
                  <c:v>454</c:v>
                </c:pt>
                <c:pt idx="1">
                  <c:v>593</c:v>
                </c:pt>
                <c:pt idx="2">
                  <c:v>1131</c:v>
                </c:pt>
                <c:pt idx="3">
                  <c:v>1314</c:v>
                </c:pt>
                <c:pt idx="4">
                  <c:v>1549</c:v>
                </c:pt>
                <c:pt idx="5">
                  <c:v>1618</c:v>
                </c:pt>
                <c:pt idx="6">
                  <c:v>1662</c:v>
                </c:pt>
                <c:pt idx="7">
                  <c:v>1759</c:v>
                </c:pt>
                <c:pt idx="8">
                  <c:v>2719</c:v>
                </c:pt>
                <c:pt idx="9">
                  <c:v>4107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02-4C3F-9869-C18E449E6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8435760"/>
        <c:axId val="134361280"/>
      </c:barChart>
      <c:catAx>
        <c:axId val="368435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361280"/>
        <c:crosses val="autoZero"/>
        <c:auto val="1"/>
        <c:lblAlgn val="ctr"/>
        <c:lblOffset val="100"/>
        <c:noMultiLvlLbl val="0"/>
      </c:catAx>
      <c:valAx>
        <c:axId val="134361280"/>
        <c:scaling>
          <c:orientation val="minMax"/>
          <c:max val="14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435760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Graphs!$B$14:$B$23</c:f>
              <c:strCache>
                <c:ptCount val="10"/>
                <c:pt idx="0">
                  <c:v>Transportation and warehousing</c:v>
                </c:pt>
                <c:pt idx="1">
                  <c:v>Wholesale trade</c:v>
                </c:pt>
                <c:pt idx="2">
                  <c:v>Administrative and waste services</c:v>
                </c:pt>
                <c:pt idx="3">
                  <c:v>Arts, entertainment, and recreation</c:v>
                </c:pt>
                <c:pt idx="4">
                  <c:v>Other services, except public administration</c:v>
                </c:pt>
                <c:pt idx="5">
                  <c:v>Health care and social assistance</c:v>
                </c:pt>
                <c:pt idx="6">
                  <c:v>Manufacturing</c:v>
                </c:pt>
                <c:pt idx="7">
                  <c:v>Construction</c:v>
                </c:pt>
                <c:pt idx="8">
                  <c:v>Retail trade</c:v>
                </c:pt>
                <c:pt idx="9">
                  <c:v>Accommodation and food services</c:v>
                </c:pt>
              </c:strCache>
            </c:strRef>
          </c:cat>
          <c:val>
            <c:numRef>
              <c:f>Graphs!$C$14:$C$23</c:f>
              <c:numCache>
                <c:formatCode>_(* #,##0_);_(* \(#,##0\);_(* "-"??_);_(@_)</c:formatCode>
                <c:ptCount val="10"/>
                <c:pt idx="0">
                  <c:v>260.60000000000002</c:v>
                </c:pt>
                <c:pt idx="1">
                  <c:v>306.55</c:v>
                </c:pt>
                <c:pt idx="2">
                  <c:v>407.75</c:v>
                </c:pt>
                <c:pt idx="3">
                  <c:v>533.70000000000005</c:v>
                </c:pt>
                <c:pt idx="4">
                  <c:v>597.4</c:v>
                </c:pt>
                <c:pt idx="5">
                  <c:v>1595.75</c:v>
                </c:pt>
                <c:pt idx="6">
                  <c:v>1765.2</c:v>
                </c:pt>
                <c:pt idx="7">
                  <c:v>2275.3000000000002</c:v>
                </c:pt>
                <c:pt idx="8">
                  <c:v>2308</c:v>
                </c:pt>
                <c:pt idx="9">
                  <c:v>2347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7C-44FA-8B1B-8B14BDFB29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8419984"/>
        <c:axId val="1846172832"/>
      </c:barChart>
      <c:catAx>
        <c:axId val="13841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6172832"/>
        <c:crosses val="autoZero"/>
        <c:auto val="1"/>
        <c:lblAlgn val="ctr"/>
        <c:lblOffset val="100"/>
        <c:noMultiLvlLbl val="0"/>
      </c:catAx>
      <c:valAx>
        <c:axId val="1846172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41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337039467288812"/>
          <c:y val="2.6845637583892617E-2"/>
          <c:w val="0.60007096335180321"/>
          <c:h val="0.8924633749640354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Graphs!$B$4:$B$13</c:f>
              <c:strCache>
                <c:ptCount val="10"/>
                <c:pt idx="0">
                  <c:v>Mining</c:v>
                </c:pt>
                <c:pt idx="1">
                  <c:v>Utilities</c:v>
                </c:pt>
                <c:pt idx="2">
                  <c:v>Management of companies and enterprises</c:v>
                </c:pt>
                <c:pt idx="3">
                  <c:v>Finance and insurance</c:v>
                </c:pt>
                <c:pt idx="4">
                  <c:v>Information</c:v>
                </c:pt>
                <c:pt idx="5">
                  <c:v>Real estate and rental and leasing</c:v>
                </c:pt>
                <c:pt idx="6">
                  <c:v>Agriculture, forestry, fishing and hunting</c:v>
                </c:pt>
                <c:pt idx="7">
                  <c:v>Educational services</c:v>
                </c:pt>
                <c:pt idx="8">
                  <c:v>Professional and technical services</c:v>
                </c:pt>
                <c:pt idx="9">
                  <c:v>Government</c:v>
                </c:pt>
              </c:strCache>
            </c:strRef>
          </c:cat>
          <c:val>
            <c:numRef>
              <c:f>Graphs!$C$4:$C$13</c:f>
              <c:numCache>
                <c:formatCode>_(* #,##0_);_(* \(#,##0\);_(* "-"??_);_(@_)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65.900000000000006</c:v>
                </c:pt>
                <c:pt idx="4">
                  <c:v>101.06</c:v>
                </c:pt>
                <c:pt idx="5">
                  <c:v>136.19999999999999</c:v>
                </c:pt>
                <c:pt idx="6">
                  <c:v>200.8</c:v>
                </c:pt>
                <c:pt idx="7">
                  <c:v>234</c:v>
                </c:pt>
                <c:pt idx="8">
                  <c:v>242.7</c:v>
                </c:pt>
                <c:pt idx="9">
                  <c:v>244.02500000000001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B-4B3F-A600-C4D2D2A07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5097952"/>
        <c:axId val="1844850160"/>
      </c:barChart>
      <c:catAx>
        <c:axId val="135097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850160"/>
        <c:crosses val="autoZero"/>
        <c:auto val="1"/>
        <c:lblAlgn val="ctr"/>
        <c:lblOffset val="100"/>
        <c:noMultiLvlLbl val="0"/>
      </c:catAx>
      <c:valAx>
        <c:axId val="1844850160"/>
        <c:scaling>
          <c:orientation val="minMax"/>
          <c:max val="2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9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rgbClr val="649C73"/>
                </a:gs>
                <a:gs pos="74000">
                  <a:srgbClr val="4F81BD">
                    <a:lumMod val="45000"/>
                    <a:lumOff val="55000"/>
                  </a:srgbClr>
                </a:gs>
                <a:gs pos="83000">
                  <a:srgbClr val="4F81BD">
                    <a:lumMod val="45000"/>
                    <a:lumOff val="55000"/>
                  </a:srgbClr>
                </a:gs>
                <a:gs pos="100000">
                  <a:srgbClr val="4F81BD">
                    <a:lumMod val="30000"/>
                    <a:lumOff val="70000"/>
                  </a:srgb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Graphs!$B$39:$B$48</c:f>
              <c:strCache>
                <c:ptCount val="10"/>
                <c:pt idx="0">
                  <c:v>Manufacturing</c:v>
                </c:pt>
                <c:pt idx="1">
                  <c:v>Real estate and rental and leasing</c:v>
                </c:pt>
                <c:pt idx="2">
                  <c:v>Health care and social assistance</c:v>
                </c:pt>
                <c:pt idx="3">
                  <c:v>Retail trade</c:v>
                </c:pt>
                <c:pt idx="4">
                  <c:v>Other services, except public administration</c:v>
                </c:pt>
                <c:pt idx="5">
                  <c:v>Information</c:v>
                </c:pt>
                <c:pt idx="6">
                  <c:v>Accommodation and food services</c:v>
                </c:pt>
                <c:pt idx="7">
                  <c:v>Construction</c:v>
                </c:pt>
                <c:pt idx="8">
                  <c:v>Educational services</c:v>
                </c:pt>
                <c:pt idx="9">
                  <c:v>Arts, entertainment, and recreation</c:v>
                </c:pt>
              </c:strCache>
            </c:strRef>
          </c:cat>
          <c:val>
            <c:numRef>
              <c:f>Graphs!$C$39:$C$48</c:f>
              <c:numCache>
                <c:formatCode>0.0%</c:formatCode>
                <c:ptCount val="10"/>
                <c:pt idx="0">
                  <c:v>0.29167217448777266</c:v>
                </c:pt>
                <c:pt idx="1">
                  <c:v>0.3</c:v>
                </c:pt>
                <c:pt idx="2">
                  <c:v>0.31611529318541998</c:v>
                </c:pt>
                <c:pt idx="3">
                  <c:v>0.32456757136830261</c:v>
                </c:pt>
                <c:pt idx="4">
                  <c:v>0.38566817301484829</c:v>
                </c:pt>
                <c:pt idx="5">
                  <c:v>0.3978740157480315</c:v>
                </c:pt>
                <c:pt idx="6">
                  <c:v>0.52729723657605032</c:v>
                </c:pt>
                <c:pt idx="7">
                  <c:v>0.5540053567080595</c:v>
                </c:pt>
                <c:pt idx="8">
                  <c:v>0.6</c:v>
                </c:pt>
                <c:pt idx="9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26-4B9B-8FF6-A6B780682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9629792"/>
        <c:axId val="296885744"/>
      </c:barChart>
      <c:catAx>
        <c:axId val="129629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85744"/>
        <c:crosses val="autoZero"/>
        <c:auto val="1"/>
        <c:lblAlgn val="ctr"/>
        <c:lblOffset val="100"/>
        <c:noMultiLvlLbl val="0"/>
      </c:catAx>
      <c:valAx>
        <c:axId val="296885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297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rgbClr val="649C73"/>
                </a:gs>
                <a:gs pos="74000">
                  <a:srgbClr val="4F81BD">
                    <a:lumMod val="45000"/>
                    <a:lumOff val="55000"/>
                  </a:srgbClr>
                </a:gs>
                <a:gs pos="83000">
                  <a:srgbClr val="4F81BD">
                    <a:lumMod val="45000"/>
                    <a:lumOff val="55000"/>
                  </a:srgbClr>
                </a:gs>
                <a:gs pos="100000">
                  <a:srgbClr val="4F81BD">
                    <a:lumMod val="30000"/>
                    <a:lumOff val="70000"/>
                  </a:srgb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Graphs!$B$29:$B$38</c:f>
              <c:strCache>
                <c:ptCount val="10"/>
                <c:pt idx="0">
                  <c:v>Mining</c:v>
                </c:pt>
                <c:pt idx="1">
                  <c:v>Utilities</c:v>
                </c:pt>
                <c:pt idx="2">
                  <c:v>Management of companies and enterprises</c:v>
                </c:pt>
                <c:pt idx="3">
                  <c:v>Government</c:v>
                </c:pt>
                <c:pt idx="4">
                  <c:v>Finance and insurance</c:v>
                </c:pt>
                <c:pt idx="5">
                  <c:v>Agriculture, forestry, fishing and hunting</c:v>
                </c:pt>
                <c:pt idx="6">
                  <c:v>Professional and technical services</c:v>
                </c:pt>
                <c:pt idx="7">
                  <c:v>Transportation and warehousing</c:v>
                </c:pt>
                <c:pt idx="8">
                  <c:v>Administrative and waste services</c:v>
                </c:pt>
                <c:pt idx="9">
                  <c:v>Wholesale trade</c:v>
                </c:pt>
              </c:strCache>
            </c:strRef>
          </c:cat>
          <c:val>
            <c:numRef>
              <c:f>Graphs!$C$29:$C$38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2.1349518810148731E-2</c:v>
                </c:pt>
                <c:pt idx="4">
                  <c:v>3.965102286401926E-2</c:v>
                </c:pt>
                <c:pt idx="5">
                  <c:v>7.3850680397204854E-2</c:v>
                </c:pt>
                <c:pt idx="6">
                  <c:v>0.15</c:v>
                </c:pt>
                <c:pt idx="7">
                  <c:v>0.19832572298325724</c:v>
                </c:pt>
                <c:pt idx="8">
                  <c:v>0.23180784536668561</c:v>
                </c:pt>
                <c:pt idx="9">
                  <c:v>0.27104332449160035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22-4A7E-932E-61483CE0C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8580704"/>
        <c:axId val="1841226160"/>
      </c:barChart>
      <c:catAx>
        <c:axId val="508580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1226160"/>
        <c:crosses val="autoZero"/>
        <c:auto val="1"/>
        <c:lblAlgn val="ctr"/>
        <c:lblOffset val="100"/>
        <c:noMultiLvlLbl val="0"/>
      </c:catAx>
      <c:valAx>
        <c:axId val="184122616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5807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8" y="0"/>
            <a:ext cx="914236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8" y="3886200"/>
            <a:ext cx="6400800" cy="1752600"/>
          </a:xfrm>
          <a:noFill/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E1C999-6A9E-8C47-8829-A05864996A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24555" y="5873750"/>
            <a:ext cx="26416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8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7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9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4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590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970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8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29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5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638" y="6030452"/>
            <a:ext cx="9142361" cy="827547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6349F8-1223-1C4D-811F-0C27C8EEC81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756577" y="6143975"/>
            <a:ext cx="2117012" cy="60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9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95002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agitcountytrends.org/graph.cfm?cat_id=2&amp;sub_cat_id=3&amp;ind_id=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A Look at Skagit County Jobs at Risk  March-May, 2020 due the Corona Virus and Ensuing Washington State Policies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8" y="3886200"/>
            <a:ext cx="7584053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sz="2000" dirty="0">
                <a:latin typeface="Calibri"/>
              </a:rPr>
              <a:t>D. Patrick Jones, Ph.D.</a:t>
            </a:r>
          </a:p>
          <a:p>
            <a:r>
              <a:rPr lang="en-US" sz="2000" dirty="0">
                <a:latin typeface="Calibri"/>
              </a:rPr>
              <a:t>Institute for Public Policy &amp; Economy Analysis</a:t>
            </a:r>
          </a:p>
          <a:p>
            <a:pPr algn="r"/>
            <a:r>
              <a:rPr lang="en-US" sz="1600" i="1">
                <a:latin typeface="Calibri"/>
              </a:rPr>
              <a:t>4.23.20</a:t>
            </a:r>
            <a:endParaRPr lang="en-US" sz="1600" i="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479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C404-0BD2-4A65-AC0D-A59CC8A39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+mn-lt"/>
              </a:rPr>
              <a:t>Estimated job losses as a percentage of total jobs in sector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41FD938-72C5-448B-BCCB-5EDAB567F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12654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0061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0331-CD38-4A9B-8B41-65674136A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Estimated job losses as a percentage of total jobs in sector, </a:t>
            </a:r>
            <a:r>
              <a:rPr lang="en-US" sz="3200" i="1">
                <a:latin typeface="Calibri"/>
              </a:rPr>
              <a:t>cont’d</a:t>
            </a:r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5979ECB-1EB9-4A0B-BA61-125A1FD526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736611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10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03A49-1DBD-4BCF-8A48-1D170FD30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Implications of this industry-by-industry look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92A0C-6938-49F4-A2E2-1E7BAF573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Total number of County jobs “at risk” through (early?) May  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13,600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Or, as share of number employed in 2018:  ~ 26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%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(A very elevated share, relative to all counties we track)</a:t>
            </a:r>
          </a:p>
          <a:p>
            <a:pPr marL="0" lvl="0" indent="0">
              <a:buNone/>
            </a:pPr>
            <a:endParaRPr lang="en-US" sz="2400" b="1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Unemployment implications</a:t>
            </a: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/>
              </a:rPr>
              <a:t>Unknown:  how many affected people are seeking unemployment benefits (vs. exhausting company benefits only)</a:t>
            </a: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/>
              </a:rPr>
              <a:t>Many  are </a:t>
            </a:r>
            <a:r>
              <a:rPr lang="en-US" sz="2000" i="1" dirty="0">
                <a:solidFill>
                  <a:prstClr val="black"/>
                </a:solidFill>
                <a:latin typeface="Calibri"/>
              </a:rPr>
              <a:t>in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eligible for traditional unemployment insurance (UI), especially in industries with low hours and hourly wage</a:t>
            </a: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/>
              </a:rPr>
              <a:t>Soon these workers will be eligible UI via CARES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40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8403-9B5E-481B-B5C1-D82E7615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Other, macro views of implications of COVID-19 on the labor force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BDF18-40AD-47F8-B634-A7D7DFC31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Cornell University’s “at risk” job total for U.S.:  ~37.1M, or ~23% of labor force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 Cornell’s analysis is based entirely on market response to the virus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No statewide shelter decrees embedded in tally</a:t>
            </a:r>
          </a:p>
          <a:p>
            <a:pPr marL="457200" lvl="1" indent="0">
              <a:buNone/>
            </a:pPr>
            <a:endParaRPr lang="en-US" sz="20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Recent “back of the envelope” projection of the U.S. Q2 unemployment rate by the St. Louis Fed:  ~32%</a:t>
            </a:r>
          </a:p>
          <a:p>
            <a:pPr lvl="0"/>
            <a:endParaRPr lang="en-US" sz="24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Moody’s recent analysis (</a:t>
            </a:r>
            <a:r>
              <a:rPr lang="en-US" sz="2000" i="1">
                <a:solidFill>
                  <a:prstClr val="black"/>
                </a:solidFill>
                <a:latin typeface="Calibri"/>
              </a:rPr>
              <a:t>WSJ 4.05.20) </a:t>
            </a:r>
            <a:r>
              <a:rPr lang="en-US" sz="2400">
                <a:solidFill>
                  <a:prstClr val="black"/>
                </a:solidFill>
                <a:latin typeface="Calibri"/>
              </a:rPr>
              <a:t>concludes that 29% of daily U.S. output (GDP) currently lost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06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2843-6E01-45F6-96D3-7F879F79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Comparison of this tally to WA ESD initial claims for Unemployment Insurance (UI)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CA880-2AA6-49A6-8A17-05EA2DEA4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ESD’s 4.23.20 release revealed that over 12,800 have applied for UI benefits over past 4 weeks in the County</a:t>
            </a:r>
          </a:p>
          <a:p>
            <a:pPr lvl="0"/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In the upcoming two weeks</a:t>
            </a:r>
            <a:r>
              <a:rPr lang="en-US" sz="2400">
                <a:solidFill>
                  <a:prstClr val="black"/>
                </a:solidFill>
                <a:latin typeface="Calibri"/>
              </a:rPr>
              <a:t>, I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anticipate ~800 new claims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Thereafter, claims data will likely jump dramatically once CARES eligibility takes force (early May)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49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EA8E-268A-430D-9F11-7030E8DE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Quick assessment of this short-run outlook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B6990-AEFC-4D95-94D7-3AE2403A3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Results would not be as dire if, instead of jobs, </a:t>
            </a:r>
            <a:r>
              <a:rPr lang="en-US" sz="2400" i="1">
                <a:solidFill>
                  <a:prstClr val="black"/>
                </a:solidFill>
                <a:latin typeface="Calibri"/>
              </a:rPr>
              <a:t>payroll</a:t>
            </a:r>
            <a:r>
              <a:rPr lang="en-US" sz="2400">
                <a:solidFill>
                  <a:prstClr val="black"/>
                </a:solidFill>
                <a:latin typeface="Calibri"/>
              </a:rPr>
              <a:t> were used in analysis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Equivalently, the impacts disproportionately affect low-wage workers</a:t>
            </a:r>
          </a:p>
          <a:p>
            <a:pPr marL="457200" lvl="1" indent="0">
              <a:buNone/>
            </a:pPr>
            <a:endParaRPr lang="en-US" sz="20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Many unemployed could be back at work in May -  it’ll be sector-specific</a:t>
            </a:r>
          </a:p>
          <a:p>
            <a:pPr marL="457200" lvl="1" indent="0">
              <a:buNone/>
            </a:pPr>
            <a:endParaRPr lang="en-US" sz="20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Questions for group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What are the workforce cuts (percentage) in your firm/industry?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Longer-term:  how do you see the activities in your firm/industry recovering from May through December?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>
                <a:latin typeface="+mn-lt"/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7" y="3886200"/>
            <a:ext cx="7661281" cy="1752600"/>
          </a:xfrm>
        </p:spPr>
        <p:txBody>
          <a:bodyPr/>
          <a:lstStyle/>
          <a:p>
            <a:endParaRPr lang="en-US" b="1">
              <a:latin typeface="+mn-lt"/>
            </a:endParaRPr>
          </a:p>
          <a:p>
            <a:r>
              <a:rPr lang="en-US" b="1">
                <a:latin typeface="+mn-lt"/>
              </a:rPr>
              <a:t>D. Patrick Jones, Ph.D.</a:t>
            </a:r>
          </a:p>
          <a:p>
            <a:r>
              <a:rPr lang="en-US" sz="2400">
                <a:latin typeface="+mn-lt"/>
              </a:rPr>
              <a:t>509.828.1246 | dpjones@ewu.edu</a:t>
            </a:r>
          </a:p>
        </p:txBody>
      </p:sp>
    </p:spTree>
    <p:extLst>
      <p:ext uri="{BB962C8B-B14F-4D97-AF65-F5344CB8AC3E}">
        <p14:creationId xmlns:p14="http://schemas.microsoft.com/office/powerpoint/2010/main" val="149116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E7A5F-11D3-4494-8CF3-1FCE50FF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+mn-lt"/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736EB-E8B6-47E3-95A3-4B82E52B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To try to quantify the near-term job losses in Skagit County due to:</a:t>
            </a:r>
            <a:endParaRPr lang="en-US" dirty="0">
              <a:latin typeface="+mn-lt"/>
            </a:endParaRPr>
          </a:p>
          <a:p>
            <a:pPr lvl="1"/>
            <a:r>
              <a:rPr lang="en-US" sz="2000" dirty="0">
                <a:latin typeface="+mn-lt"/>
              </a:rPr>
              <a:t>Market response to the threat of the corona virus</a:t>
            </a:r>
          </a:p>
          <a:p>
            <a:pPr lvl="1"/>
            <a:r>
              <a:rPr lang="en-US" sz="2000" dirty="0">
                <a:latin typeface="+mn-lt"/>
              </a:rPr>
              <a:t>Gov. Inslee's recent ”Stay Home, Stay Safe” order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Considering a very short timeframe:  changes in employment in March, April and (early?) May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Should help acquire a sense of the magnitude of the losses in March &amp; 2</a:t>
            </a:r>
            <a:r>
              <a:rPr lang="en-US" sz="2400" baseline="30000" dirty="0">
                <a:latin typeface="+mn-lt"/>
              </a:rPr>
              <a:t>nd</a:t>
            </a:r>
            <a:r>
              <a:rPr lang="en-US" sz="2400" dirty="0">
                <a:latin typeface="+mn-lt"/>
              </a:rPr>
              <a:t> quarter to economic activity in the County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3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104A-C6C6-49FE-9250-29FD8F1F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Methods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14487-3E68-43A9-B252-C028ADABE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Look at jobs at risk on an industry-by-industry basis</a:t>
            </a:r>
          </a:p>
          <a:p>
            <a:pPr lvl="0"/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Tool:  Quarterly Census of Employment &amp; Wages (QCEW) by WA ESD data for 2018, </a:t>
            </a:r>
            <a:r>
              <a:rPr lang="en-US" sz="2600" dirty="0">
                <a:latin typeface="+mn-lt"/>
              </a:rPr>
              <a:t>measuring jobs by </a:t>
            </a:r>
            <a:r>
              <a:rPr lang="en-US" sz="2600" i="1" dirty="0">
                <a:latin typeface="+mn-lt"/>
              </a:rPr>
              <a:t>workplace</a:t>
            </a:r>
            <a:r>
              <a:rPr lang="en-US" dirty="0"/>
              <a:t>​</a:t>
            </a:r>
          </a:p>
          <a:p>
            <a:pPr lvl="0"/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QCEW uses 20 sectors (manufacturing, healthcare, finance)</a:t>
            </a: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/>
              </a:rPr>
              <a:t>For each sector, about 5-6 industries are given (NAICS 3-digit level)</a:t>
            </a:r>
          </a:p>
          <a:p>
            <a:pPr lvl="1"/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Analysis does not include the self-employed;  includes positive employment effects (hospitals, grocery)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3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0902-D078-44A5-A562-409C8E9F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Data &amp; inputs to analysis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B192-DC81-40DB-8A36-D887EEEA8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+mn-lt"/>
              </a:rPr>
              <a:t>Three sources served as filters</a:t>
            </a:r>
          </a:p>
          <a:p>
            <a:pPr lvl="1"/>
            <a:r>
              <a:rPr lang="en-US" sz="2000" dirty="0">
                <a:latin typeface="+mn-lt"/>
              </a:rPr>
              <a:t>Governor's list of "essential services" in March 23rd order, amended 3.24 &amp; 3.26</a:t>
            </a:r>
          </a:p>
          <a:p>
            <a:pPr lvl="1"/>
            <a:r>
              <a:rPr lang="en-US" sz="2000" dirty="0">
                <a:latin typeface="+mn-lt"/>
              </a:rPr>
              <a:t>WA ESD weekly data on initial unemployment claims by NAICS sectors</a:t>
            </a:r>
          </a:p>
          <a:p>
            <a:pPr lvl="1"/>
            <a:r>
              <a:rPr lang="en-US" sz="2000" dirty="0">
                <a:latin typeface="+mn-lt"/>
              </a:rPr>
              <a:t>My reading of market responses, supplemented by Cornell University's </a:t>
            </a:r>
            <a:r>
              <a:rPr lang="en-US" sz="2000" i="1" dirty="0">
                <a:latin typeface="+mn-lt"/>
              </a:rPr>
              <a:t>Job Quality Index</a:t>
            </a:r>
            <a:r>
              <a:rPr lang="en-US" sz="2000" dirty="0">
                <a:latin typeface="+mn-lt"/>
              </a:rPr>
              <a:t> analysis of "At-risk jobs during the COVID-19 Crisis" 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Applied a percentage, ranging from 0-95%, to each sub-sector, attempting to capture likely job losses</a:t>
            </a:r>
          </a:p>
          <a:p>
            <a:pPr lvl="1"/>
            <a:r>
              <a:rPr lang="en-US" sz="2000" dirty="0">
                <a:latin typeface="+mn-lt"/>
              </a:rPr>
              <a:t>Considered the share of jobs that are “customer-facing” and those that can be done remotely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4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D5202-AB15-49D1-ADC2-03B98913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</a:rPr>
              <a:t>A look at Skagit County’s 5 largest sectors, by their share of total jobs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168A4-F04D-4FC4-9C2C-A28319BFA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  <a:hlinkClick r:id="rId2"/>
              </a:rPr>
              <a:t>click to view on Skagit County Trends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Structure of Skagit’s economy differs from WA's, primarily due to larger government, retail  and manufacturing sectors</a:t>
            </a:r>
          </a:p>
          <a:p>
            <a:pPr lvl="0"/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Number of people employed in 2018 in Skagit County - slightly over 52,000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/>
              </a:rPr>
              <a:t>2019 annualized numbers likely slightly larger than 53,000 (2.4% increase)</a:t>
            </a: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/>
              </a:rPr>
              <a:t>Total, again, does not include the self-employed (sole proprietors)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0055C-0150-46AD-B24D-71EEB683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</a:rPr>
              <a:t>Skagit County’s top 5 sectors, by jobs, in 2018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28ECEE3-5E46-4FC6-A1A6-D2CD73860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328489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665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B86C4-EE49-4C72-881E-90A0F2A6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</a:rPr>
              <a:t>The next largest 10 sectors in Skagit County, by jobs, in 2018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1516B19-E656-42F5-84B5-A25A6B10F6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081288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50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6E25F-1485-4ACE-A14A-54021B86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Findings: the most impacted sectors – estimated short-term job losses</a:t>
            </a:r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449AA86-CE65-4F5F-B2A8-2323CCDE2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526899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48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3CEC-8113-41AB-93DF-5A86CD733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</a:rPr>
              <a:t>Findings for the remaining 10 sectors – estimated short-term job losses </a:t>
            </a:r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5DBA944-6F3F-4EB7-8F3D-9588A12E0C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22032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918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5E64A6A5A4B9488C069CA9D659A3DB" ma:contentTypeVersion="10" ma:contentTypeDescription="Create a new document." ma:contentTypeScope="" ma:versionID="69f1aa6256fe74d7c3c837dcabbd50ca">
  <xsd:schema xmlns:xsd="http://www.w3.org/2001/XMLSchema" xmlns:xs="http://www.w3.org/2001/XMLSchema" xmlns:p="http://schemas.microsoft.com/office/2006/metadata/properties" xmlns:ns3="2294c514-d835-431e-845d-f58d9f1702cd" xmlns:ns4="1fc2d450-7807-45bb-a1aa-f37be2e82776" targetNamespace="http://schemas.microsoft.com/office/2006/metadata/properties" ma:root="true" ma:fieldsID="8610515224ee9d02c0422281000fbf57" ns3:_="" ns4:_="">
    <xsd:import namespace="2294c514-d835-431e-845d-f58d9f1702cd"/>
    <xsd:import namespace="1fc2d450-7807-45bb-a1aa-f37be2e827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94c514-d835-431e-845d-f58d9f170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2d450-7807-45bb-a1aa-f37be2e8277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CBD71C-C535-4874-8DF0-CB527EA11768}">
  <ds:schemaRefs>
    <ds:schemaRef ds:uri="http://purl.org/dc/elements/1.1/"/>
    <ds:schemaRef ds:uri="http://purl.org/dc/dcmitype/"/>
    <ds:schemaRef ds:uri="http://www.w3.org/XML/1998/namespace"/>
    <ds:schemaRef ds:uri="1fc2d450-7807-45bb-a1aa-f37be2e82776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2294c514-d835-431e-845d-f58d9f1702c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D039D45-4BDB-4153-87AB-2D0AC102B4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94c514-d835-431e-845d-f58d9f1702cd"/>
    <ds:schemaRef ds:uri="1fc2d450-7807-45bb-a1aa-f37be2e827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659739-5D78-4929-BD8A-15D5092895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791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 Look at Skagit County Jobs at Risk  March-May, 2020 due the Corona Virus and Ensuing Washington State Policies</vt:lpstr>
      <vt:lpstr>Motivation</vt:lpstr>
      <vt:lpstr>Methods</vt:lpstr>
      <vt:lpstr>Data &amp; inputs to analysis</vt:lpstr>
      <vt:lpstr>A look at Skagit County’s 5 largest sectors, by their share of total jobs</vt:lpstr>
      <vt:lpstr>Skagit County’s top 5 sectors, by jobs, in 2018</vt:lpstr>
      <vt:lpstr>The next largest 10 sectors in Skagit County, by jobs, in 2018</vt:lpstr>
      <vt:lpstr>Findings: the most impacted sectors – estimated short-term job losses</vt:lpstr>
      <vt:lpstr>Findings for the remaining 10 sectors – estimated short-term job losses </vt:lpstr>
      <vt:lpstr>Estimated job losses as a percentage of total jobs in sector</vt:lpstr>
      <vt:lpstr>Estimated job losses as a percentage of total jobs in sector, cont’d</vt:lpstr>
      <vt:lpstr>Implications of this industry-by-industry look</vt:lpstr>
      <vt:lpstr>Other, macro views of implications of COVID-19 on the labor force</vt:lpstr>
      <vt:lpstr>Comparison of this tally to WA ESD initial claims for Unemployment Insurance (UI)</vt:lpstr>
      <vt:lpstr>Quick assessment of this short-run outlook</vt:lpstr>
      <vt:lpstr>Questions?</vt:lpstr>
    </vt:vector>
  </TitlesOfParts>
  <Company>EWU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EWU EWU</dc:creator>
  <cp:lastModifiedBy>Patrick</cp:lastModifiedBy>
  <cp:revision>4</cp:revision>
  <dcterms:created xsi:type="dcterms:W3CDTF">2016-09-01T20:41:41Z</dcterms:created>
  <dcterms:modified xsi:type="dcterms:W3CDTF">2020-04-23T21:18:39Z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0x010100145E64A6A5A4B9488C069CA9D659A3DB</vt:lpwstr>
  </property>
</Properties>
</file>