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3" r:id="rId6"/>
    <p:sldId id="280" r:id="rId7"/>
    <p:sldId id="294" r:id="rId8"/>
    <p:sldId id="288" r:id="rId9"/>
    <p:sldId id="293" r:id="rId10"/>
    <p:sldId id="295" r:id="rId11"/>
    <p:sldId id="296" r:id="rId12"/>
    <p:sldId id="297" r:id="rId13"/>
    <p:sldId id="283" r:id="rId14"/>
    <p:sldId id="274" r:id="rId15"/>
    <p:sldId id="289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CC00"/>
    <a:srgbClr val="95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638F9-8E36-4312-BF9A-158D0C14EBB0}" v="17" dt="2020-05-11T16:32:45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c2353cdc-621d-473b-95b4-f9ebf7afebd9" providerId="ADAL" clId="{98B638F9-8E36-4312-BF9A-158D0C14EBB0}"/>
    <pc:docChg chg="undo custSel addSld delSld modSld sldOrd">
      <pc:chgData name="Patrick" userId="c2353cdc-621d-473b-95b4-f9ebf7afebd9" providerId="ADAL" clId="{98B638F9-8E36-4312-BF9A-158D0C14EBB0}" dt="2020-05-11T17:08:06" v="1731" actId="20577"/>
      <pc:docMkLst>
        <pc:docMk/>
      </pc:docMkLst>
      <pc:sldChg chg="modSp mod">
        <pc:chgData name="Patrick" userId="c2353cdc-621d-473b-95b4-f9ebf7afebd9" providerId="ADAL" clId="{98B638F9-8E36-4312-BF9A-158D0C14EBB0}" dt="2020-05-11T15:50:12.460" v="2" actId="20577"/>
        <pc:sldMkLst>
          <pc:docMk/>
          <pc:sldMk cId="3114792278" sldId="256"/>
        </pc:sldMkLst>
        <pc:spChg chg="mod">
          <ac:chgData name="Patrick" userId="c2353cdc-621d-473b-95b4-f9ebf7afebd9" providerId="ADAL" clId="{98B638F9-8E36-4312-BF9A-158D0C14EBB0}" dt="2020-05-11T15:50:12.460" v="2" actId="20577"/>
          <ac:spMkLst>
            <pc:docMk/>
            <pc:sldMk cId="3114792278" sldId="256"/>
            <ac:spMk id="2" creationId="{00000000-0000-0000-0000-000000000000}"/>
          </ac:spMkLst>
        </pc:spChg>
      </pc:sldChg>
      <pc:sldChg chg="modSp mod">
        <pc:chgData name="Patrick" userId="c2353cdc-621d-473b-95b4-f9ebf7afebd9" providerId="ADAL" clId="{98B638F9-8E36-4312-BF9A-158D0C14EBB0}" dt="2020-05-11T16:44:21.997" v="1145" actId="20577"/>
        <pc:sldMkLst>
          <pc:docMk/>
          <pc:sldMk cId="250260087" sldId="273"/>
        </pc:sldMkLst>
        <pc:spChg chg="mod">
          <ac:chgData name="Patrick" userId="c2353cdc-621d-473b-95b4-f9ebf7afebd9" providerId="ADAL" clId="{98B638F9-8E36-4312-BF9A-158D0C14EBB0}" dt="2020-05-11T16:44:21.997" v="1145" actId="20577"/>
          <ac:spMkLst>
            <pc:docMk/>
            <pc:sldMk cId="250260087" sldId="273"/>
            <ac:spMk id="3" creationId="{00000000-0000-0000-0000-000000000000}"/>
          </ac:spMkLst>
        </pc:spChg>
      </pc:sldChg>
      <pc:sldChg chg="modSp mod">
        <pc:chgData name="Patrick" userId="c2353cdc-621d-473b-95b4-f9ebf7afebd9" providerId="ADAL" clId="{98B638F9-8E36-4312-BF9A-158D0C14EBB0}" dt="2020-05-11T16:43:57.772" v="1137" actId="5793"/>
        <pc:sldMkLst>
          <pc:docMk/>
          <pc:sldMk cId="1086655207" sldId="274"/>
        </pc:sldMkLst>
        <pc:spChg chg="mod">
          <ac:chgData name="Patrick" userId="c2353cdc-621d-473b-95b4-f9ebf7afebd9" providerId="ADAL" clId="{98B638F9-8E36-4312-BF9A-158D0C14EBB0}" dt="2020-05-11T16:43:57.772" v="1137" actId="5793"/>
          <ac:spMkLst>
            <pc:docMk/>
            <pc:sldMk cId="1086655207" sldId="274"/>
            <ac:spMk id="3" creationId="{00000000-0000-0000-0000-000000000000}"/>
          </ac:spMkLst>
        </pc:spChg>
      </pc:sldChg>
      <pc:sldChg chg="modSp mod">
        <pc:chgData name="Patrick" userId="c2353cdc-621d-473b-95b4-f9ebf7afebd9" providerId="ADAL" clId="{98B638F9-8E36-4312-BF9A-158D0C14EBB0}" dt="2020-05-11T16:52:03.085" v="1501" actId="20577"/>
        <pc:sldMkLst>
          <pc:docMk/>
          <pc:sldMk cId="1736627026" sldId="280"/>
        </pc:sldMkLst>
        <pc:spChg chg="mod">
          <ac:chgData name="Patrick" userId="c2353cdc-621d-473b-95b4-f9ebf7afebd9" providerId="ADAL" clId="{98B638F9-8E36-4312-BF9A-158D0C14EBB0}" dt="2020-05-11T16:52:03.085" v="1501" actId="20577"/>
          <ac:spMkLst>
            <pc:docMk/>
            <pc:sldMk cId="1736627026" sldId="280"/>
            <ac:spMk id="3" creationId="{C973F7B5-B8DB-4560-AC93-8AF451162691}"/>
          </ac:spMkLst>
        </pc:spChg>
      </pc:sldChg>
      <pc:sldChg chg="del">
        <pc:chgData name="Patrick" userId="c2353cdc-621d-473b-95b4-f9ebf7afebd9" providerId="ADAL" clId="{98B638F9-8E36-4312-BF9A-158D0C14EBB0}" dt="2020-05-11T15:54:20.660" v="491" actId="2696"/>
        <pc:sldMkLst>
          <pc:docMk/>
          <pc:sldMk cId="2621804493" sldId="281"/>
        </pc:sldMkLst>
      </pc:sldChg>
      <pc:sldChg chg="del">
        <pc:chgData name="Patrick" userId="c2353cdc-621d-473b-95b4-f9ebf7afebd9" providerId="ADAL" clId="{98B638F9-8E36-4312-BF9A-158D0C14EBB0}" dt="2020-05-11T16:12:18.013" v="707" actId="2696"/>
        <pc:sldMkLst>
          <pc:docMk/>
          <pc:sldMk cId="46192876" sldId="282"/>
        </pc:sldMkLst>
      </pc:sldChg>
      <pc:sldChg chg="modSp mod">
        <pc:chgData name="Patrick" userId="c2353cdc-621d-473b-95b4-f9ebf7afebd9" providerId="ADAL" clId="{98B638F9-8E36-4312-BF9A-158D0C14EBB0}" dt="2020-05-11T17:08:06" v="1731" actId="20577"/>
        <pc:sldMkLst>
          <pc:docMk/>
          <pc:sldMk cId="3613075481" sldId="283"/>
        </pc:sldMkLst>
        <pc:spChg chg="mod">
          <ac:chgData name="Patrick" userId="c2353cdc-621d-473b-95b4-f9ebf7afebd9" providerId="ADAL" clId="{98B638F9-8E36-4312-BF9A-158D0C14EBB0}" dt="2020-05-11T17:08:06" v="1731" actId="20577"/>
          <ac:spMkLst>
            <pc:docMk/>
            <pc:sldMk cId="3613075481" sldId="283"/>
            <ac:spMk id="3" creationId="{3F5B828A-5689-478E-AA02-DD65E30FFB6A}"/>
          </ac:spMkLst>
        </pc:spChg>
      </pc:sldChg>
      <pc:sldChg chg="del">
        <pc:chgData name="Patrick" userId="c2353cdc-621d-473b-95b4-f9ebf7afebd9" providerId="ADAL" clId="{98B638F9-8E36-4312-BF9A-158D0C14EBB0}" dt="2020-05-11T16:12:14.994" v="706" actId="2696"/>
        <pc:sldMkLst>
          <pc:docMk/>
          <pc:sldMk cId="1079241338" sldId="284"/>
        </pc:sldMkLst>
      </pc:sldChg>
      <pc:sldChg chg="del">
        <pc:chgData name="Patrick" userId="c2353cdc-621d-473b-95b4-f9ebf7afebd9" providerId="ADAL" clId="{98B638F9-8E36-4312-BF9A-158D0C14EBB0}" dt="2020-05-11T16:12:11.545" v="705" actId="2696"/>
        <pc:sldMkLst>
          <pc:docMk/>
          <pc:sldMk cId="1492799728" sldId="285"/>
        </pc:sldMkLst>
      </pc:sldChg>
      <pc:sldChg chg="del">
        <pc:chgData name="Patrick" userId="c2353cdc-621d-473b-95b4-f9ebf7afebd9" providerId="ADAL" clId="{98B638F9-8E36-4312-BF9A-158D0C14EBB0}" dt="2020-05-11T16:12:08.846" v="704" actId="2696"/>
        <pc:sldMkLst>
          <pc:docMk/>
          <pc:sldMk cId="512211022" sldId="286"/>
        </pc:sldMkLst>
      </pc:sldChg>
      <pc:sldChg chg="del">
        <pc:chgData name="Patrick" userId="c2353cdc-621d-473b-95b4-f9ebf7afebd9" providerId="ADAL" clId="{98B638F9-8E36-4312-BF9A-158D0C14EBB0}" dt="2020-05-11T16:05:55.130" v="502" actId="2696"/>
        <pc:sldMkLst>
          <pc:docMk/>
          <pc:sldMk cId="1823528920" sldId="287"/>
        </pc:sldMkLst>
      </pc:sldChg>
      <pc:sldChg chg="modSp mod ord">
        <pc:chgData name="Patrick" userId="c2353cdc-621d-473b-95b4-f9ebf7afebd9" providerId="ADAL" clId="{98B638F9-8E36-4312-BF9A-158D0C14EBB0}" dt="2020-05-11T16:52:38.306" v="1507" actId="20577"/>
        <pc:sldMkLst>
          <pc:docMk/>
          <pc:sldMk cId="739587343" sldId="288"/>
        </pc:sldMkLst>
        <pc:spChg chg="mod">
          <ac:chgData name="Patrick" userId="c2353cdc-621d-473b-95b4-f9ebf7afebd9" providerId="ADAL" clId="{98B638F9-8E36-4312-BF9A-158D0C14EBB0}" dt="2020-05-11T16:52:38.306" v="1507" actId="20577"/>
          <ac:spMkLst>
            <pc:docMk/>
            <pc:sldMk cId="739587343" sldId="288"/>
            <ac:spMk id="2" creationId="{F482AA0A-BA17-4BDB-8D39-6C414D996EC1}"/>
          </ac:spMkLst>
        </pc:spChg>
      </pc:sldChg>
      <pc:sldChg chg="modSp mod">
        <pc:chgData name="Patrick" userId="c2353cdc-621d-473b-95b4-f9ebf7afebd9" providerId="ADAL" clId="{98B638F9-8E36-4312-BF9A-158D0C14EBB0}" dt="2020-05-11T16:56:58.418" v="1726" actId="20577"/>
        <pc:sldMkLst>
          <pc:docMk/>
          <pc:sldMk cId="910457517" sldId="289"/>
        </pc:sldMkLst>
        <pc:spChg chg="mod">
          <ac:chgData name="Patrick" userId="c2353cdc-621d-473b-95b4-f9ebf7afebd9" providerId="ADAL" clId="{98B638F9-8E36-4312-BF9A-158D0C14EBB0}" dt="2020-05-11T16:56:58.418" v="1726" actId="20577"/>
          <ac:spMkLst>
            <pc:docMk/>
            <pc:sldMk cId="910457517" sldId="289"/>
            <ac:spMk id="3" creationId="{CBC23C3B-9CE3-4B32-B154-08A78A8AAF65}"/>
          </ac:spMkLst>
        </pc:spChg>
      </pc:sldChg>
      <pc:sldChg chg="del">
        <pc:chgData name="Patrick" userId="c2353cdc-621d-473b-95b4-f9ebf7afebd9" providerId="ADAL" clId="{98B638F9-8E36-4312-BF9A-158D0C14EBB0}" dt="2020-05-11T16:05:52.066" v="501" actId="2696"/>
        <pc:sldMkLst>
          <pc:docMk/>
          <pc:sldMk cId="1438930282" sldId="291"/>
        </pc:sldMkLst>
      </pc:sldChg>
      <pc:sldChg chg="addSp modSp new del">
        <pc:chgData name="Patrick" userId="c2353cdc-621d-473b-95b4-f9ebf7afebd9" providerId="ADAL" clId="{98B638F9-8E36-4312-BF9A-158D0C14EBB0}" dt="2020-05-11T16:05:09.812" v="496" actId="2696"/>
        <pc:sldMkLst>
          <pc:docMk/>
          <pc:sldMk cId="2004019654" sldId="292"/>
        </pc:sldMkLst>
        <pc:spChg chg="add mod">
          <ac:chgData name="Patrick" userId="c2353cdc-621d-473b-95b4-f9ebf7afebd9" providerId="ADAL" clId="{98B638F9-8E36-4312-BF9A-158D0C14EBB0}" dt="2020-05-11T16:02:38.931" v="492"/>
          <ac:spMkLst>
            <pc:docMk/>
            <pc:sldMk cId="2004019654" sldId="292"/>
            <ac:spMk id="4" creationId="{CE6BE518-B1A0-4212-B8AA-2C486F23B6ED}"/>
          </ac:spMkLst>
        </pc:spChg>
        <pc:spChg chg="add mod">
          <ac:chgData name="Patrick" userId="c2353cdc-621d-473b-95b4-f9ebf7afebd9" providerId="ADAL" clId="{98B638F9-8E36-4312-BF9A-158D0C14EBB0}" dt="2020-05-11T16:04:20.201" v="494"/>
          <ac:spMkLst>
            <pc:docMk/>
            <pc:sldMk cId="2004019654" sldId="292"/>
            <ac:spMk id="5" creationId="{1D9B7469-F92E-4DB6-88A4-395246D97A64}"/>
          </ac:spMkLst>
        </pc:spChg>
      </pc:sldChg>
      <pc:sldChg chg="add">
        <pc:chgData name="Patrick" userId="c2353cdc-621d-473b-95b4-f9ebf7afebd9" providerId="ADAL" clId="{98B638F9-8E36-4312-BF9A-158D0C14EBB0}" dt="2020-05-11T16:02:59.923" v="493"/>
        <pc:sldMkLst>
          <pc:docMk/>
          <pc:sldMk cId="38691547" sldId="293"/>
        </pc:sldMkLst>
      </pc:sldChg>
      <pc:sldChg chg="addSp delSp modSp add mod">
        <pc:chgData name="Patrick" userId="c2353cdc-621d-473b-95b4-f9ebf7afebd9" providerId="ADAL" clId="{98B638F9-8E36-4312-BF9A-158D0C14EBB0}" dt="2020-05-11T17:07:14.153" v="1730" actId="6549"/>
        <pc:sldMkLst>
          <pc:docMk/>
          <pc:sldMk cId="2323542998" sldId="294"/>
        </pc:sldMkLst>
        <pc:spChg chg="mod">
          <ac:chgData name="Patrick" userId="c2353cdc-621d-473b-95b4-f9ebf7afebd9" providerId="ADAL" clId="{98B638F9-8E36-4312-BF9A-158D0C14EBB0}" dt="2020-05-11T17:07:14.153" v="1730" actId="6549"/>
          <ac:spMkLst>
            <pc:docMk/>
            <pc:sldMk cId="2323542998" sldId="294"/>
            <ac:spMk id="3" creationId="{26D168A4-F04D-4FC4-9C2C-A28319BFAE59}"/>
          </ac:spMkLst>
        </pc:spChg>
        <pc:graphicFrameChg chg="add del modGraphic">
          <ac:chgData name="Patrick" userId="c2353cdc-621d-473b-95b4-f9ebf7afebd9" providerId="ADAL" clId="{98B638F9-8E36-4312-BF9A-158D0C14EBB0}" dt="2020-05-11T16:05:21.547" v="498" actId="27309"/>
          <ac:graphicFrameMkLst>
            <pc:docMk/>
            <pc:sldMk cId="2323542998" sldId="294"/>
            <ac:graphicFrameMk id="5" creationId="{5F5FC7AA-28D5-4AD0-9932-3F200AA93EA0}"/>
          </ac:graphicFrameMkLst>
        </pc:graphicFrameChg>
      </pc:sldChg>
      <pc:sldChg chg="addSp delSp modSp new mod">
        <pc:chgData name="Patrick" userId="c2353cdc-621d-473b-95b4-f9ebf7afebd9" providerId="ADAL" clId="{98B638F9-8E36-4312-BF9A-158D0C14EBB0}" dt="2020-05-11T16:53:52.488" v="1534" actId="255"/>
        <pc:sldMkLst>
          <pc:docMk/>
          <pc:sldMk cId="645430118" sldId="295"/>
        </pc:sldMkLst>
        <pc:spChg chg="mod">
          <ac:chgData name="Patrick" userId="c2353cdc-621d-473b-95b4-f9ebf7afebd9" providerId="ADAL" clId="{98B638F9-8E36-4312-BF9A-158D0C14EBB0}" dt="2020-05-11T16:53:52.488" v="1534" actId="255"/>
          <ac:spMkLst>
            <pc:docMk/>
            <pc:sldMk cId="645430118" sldId="295"/>
            <ac:spMk id="2" creationId="{FB55377B-42CF-427B-B15D-9ECD6DAACF6C}"/>
          </ac:spMkLst>
        </pc:spChg>
        <pc:spChg chg="del">
          <ac:chgData name="Patrick" userId="c2353cdc-621d-473b-95b4-f9ebf7afebd9" providerId="ADAL" clId="{98B638F9-8E36-4312-BF9A-158D0C14EBB0}" dt="2020-05-11T16:09:24.137" v="505"/>
          <ac:spMkLst>
            <pc:docMk/>
            <pc:sldMk cId="645430118" sldId="295"/>
            <ac:spMk id="3" creationId="{21622592-2780-4EE1-9D28-1477538819E4}"/>
          </ac:spMkLst>
        </pc:spChg>
        <pc:graphicFrameChg chg="add mod">
          <ac:chgData name="Patrick" userId="c2353cdc-621d-473b-95b4-f9ebf7afebd9" providerId="ADAL" clId="{98B638F9-8E36-4312-BF9A-158D0C14EBB0}" dt="2020-05-11T16:11:36.005" v="703" actId="255"/>
          <ac:graphicFrameMkLst>
            <pc:docMk/>
            <pc:sldMk cId="645430118" sldId="295"/>
            <ac:graphicFrameMk id="4" creationId="{C4E2850A-BD52-400A-B574-BAAEC1D75290}"/>
          </ac:graphicFrameMkLst>
        </pc:graphicFrameChg>
      </pc:sldChg>
      <pc:sldChg chg="addSp delSp modSp new mod">
        <pc:chgData name="Patrick" userId="c2353cdc-621d-473b-95b4-f9ebf7afebd9" providerId="ADAL" clId="{98B638F9-8E36-4312-BF9A-158D0C14EBB0}" dt="2020-05-11T16:54:21.068" v="1545" actId="255"/>
        <pc:sldMkLst>
          <pc:docMk/>
          <pc:sldMk cId="437115610" sldId="296"/>
        </pc:sldMkLst>
        <pc:spChg chg="mod">
          <ac:chgData name="Patrick" userId="c2353cdc-621d-473b-95b4-f9ebf7afebd9" providerId="ADAL" clId="{98B638F9-8E36-4312-BF9A-158D0C14EBB0}" dt="2020-05-11T16:54:21.068" v="1545" actId="255"/>
          <ac:spMkLst>
            <pc:docMk/>
            <pc:sldMk cId="437115610" sldId="296"/>
            <ac:spMk id="2" creationId="{3B4B41C0-B310-4A41-AE22-5E233331E779}"/>
          </ac:spMkLst>
        </pc:spChg>
        <pc:spChg chg="del">
          <ac:chgData name="Patrick" userId="c2353cdc-621d-473b-95b4-f9ebf7afebd9" providerId="ADAL" clId="{98B638F9-8E36-4312-BF9A-158D0C14EBB0}" dt="2020-05-11T16:24:19.607" v="710"/>
          <ac:spMkLst>
            <pc:docMk/>
            <pc:sldMk cId="437115610" sldId="296"/>
            <ac:spMk id="3" creationId="{5F7A392B-F799-46A2-82DF-26D7BD9DB7FE}"/>
          </ac:spMkLst>
        </pc:spChg>
        <pc:graphicFrameChg chg="add mod">
          <ac:chgData name="Patrick" userId="c2353cdc-621d-473b-95b4-f9ebf7afebd9" providerId="ADAL" clId="{98B638F9-8E36-4312-BF9A-158D0C14EBB0}" dt="2020-05-11T16:26:36.869" v="758" actId="1076"/>
          <ac:graphicFrameMkLst>
            <pc:docMk/>
            <pc:sldMk cId="437115610" sldId="296"/>
            <ac:graphicFrameMk id="4" creationId="{E50C278F-32F8-4B8D-91C3-CB2C2CC49547}"/>
          </ac:graphicFrameMkLst>
        </pc:graphicFrameChg>
      </pc:sldChg>
      <pc:sldChg chg="addSp delSp modSp new mod">
        <pc:chgData name="Patrick" userId="c2353cdc-621d-473b-95b4-f9ebf7afebd9" providerId="ADAL" clId="{98B638F9-8E36-4312-BF9A-158D0C14EBB0}" dt="2020-05-11T16:54:52.018" v="1556" actId="255"/>
        <pc:sldMkLst>
          <pc:docMk/>
          <pc:sldMk cId="2329631309" sldId="297"/>
        </pc:sldMkLst>
        <pc:spChg chg="mod">
          <ac:chgData name="Patrick" userId="c2353cdc-621d-473b-95b4-f9ebf7afebd9" providerId="ADAL" clId="{98B638F9-8E36-4312-BF9A-158D0C14EBB0}" dt="2020-05-11T16:54:52.018" v="1556" actId="255"/>
          <ac:spMkLst>
            <pc:docMk/>
            <pc:sldMk cId="2329631309" sldId="297"/>
            <ac:spMk id="2" creationId="{7139AF6B-6123-4B88-97E8-EEB06AA3480C}"/>
          </ac:spMkLst>
        </pc:spChg>
        <pc:spChg chg="del mod">
          <ac:chgData name="Patrick" userId="c2353cdc-621d-473b-95b4-f9ebf7afebd9" providerId="ADAL" clId="{98B638F9-8E36-4312-BF9A-158D0C14EBB0}" dt="2020-05-11T16:31:58.948" v="762"/>
          <ac:spMkLst>
            <pc:docMk/>
            <pc:sldMk cId="2329631309" sldId="297"/>
            <ac:spMk id="3" creationId="{6F71E1AE-270C-495E-A7CC-D96721F1D39E}"/>
          </ac:spMkLst>
        </pc:spChg>
        <pc:graphicFrameChg chg="add mod">
          <ac:chgData name="Patrick" userId="c2353cdc-621d-473b-95b4-f9ebf7afebd9" providerId="ADAL" clId="{98B638F9-8E36-4312-BF9A-158D0C14EBB0}" dt="2020-05-11T16:32:07.814" v="763" actId="114"/>
          <ac:graphicFrameMkLst>
            <pc:docMk/>
            <pc:sldMk cId="2329631309" sldId="297"/>
            <ac:graphicFrameMk id="4" creationId="{0488EBFB-DED0-4994-BF4B-317FEB43C5B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Graphs!$A$117:$A$126</c:f>
              <c:strCache>
                <c:ptCount val="10"/>
                <c:pt idx="0">
                  <c:v>Professional and technical services</c:v>
                </c:pt>
                <c:pt idx="1">
                  <c:v>Arts, entertainment, and recreation</c:v>
                </c:pt>
                <c:pt idx="2">
                  <c:v>Educational services</c:v>
                </c:pt>
                <c:pt idx="3">
                  <c:v>Other services, except public administration</c:v>
                </c:pt>
                <c:pt idx="4">
                  <c:v>Administrative and waste services</c:v>
                </c:pt>
                <c:pt idx="5">
                  <c:v>Manufacturing</c:v>
                </c:pt>
                <c:pt idx="6">
                  <c:v>Retail trade</c:v>
                </c:pt>
                <c:pt idx="7">
                  <c:v>Health care and social assistance</c:v>
                </c:pt>
                <c:pt idx="8">
                  <c:v>Accommodation and food services</c:v>
                </c:pt>
                <c:pt idx="9">
                  <c:v>Construction</c:v>
                </c:pt>
              </c:strCache>
            </c:strRef>
          </c:cat>
          <c:val>
            <c:numRef>
              <c:f>Graphs!$B$117:$B$126</c:f>
              <c:numCache>
                <c:formatCode>#,##0</c:formatCode>
                <c:ptCount val="10"/>
                <c:pt idx="0">
                  <c:v>819</c:v>
                </c:pt>
                <c:pt idx="1">
                  <c:v>913</c:v>
                </c:pt>
                <c:pt idx="2">
                  <c:v>955</c:v>
                </c:pt>
                <c:pt idx="3">
                  <c:v>1030</c:v>
                </c:pt>
                <c:pt idx="4">
                  <c:v>1191</c:v>
                </c:pt>
                <c:pt idx="5">
                  <c:v>1448</c:v>
                </c:pt>
                <c:pt idx="6">
                  <c:v>3495</c:v>
                </c:pt>
                <c:pt idx="7">
                  <c:v>3525</c:v>
                </c:pt>
                <c:pt idx="8">
                  <c:v>3538</c:v>
                </c:pt>
                <c:pt idx="9">
                  <c:v>3677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6-4E0E-A6D2-19020D05D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1050399"/>
        <c:axId val="818341519"/>
      </c:barChart>
      <c:catAx>
        <c:axId val="8210503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341519"/>
        <c:crosses val="autoZero"/>
        <c:auto val="1"/>
        <c:lblAlgn val="ctr"/>
        <c:lblOffset val="100"/>
        <c:noMultiLvlLbl val="0"/>
      </c:catAx>
      <c:valAx>
        <c:axId val="818341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050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'Intl Clms'!$B$92:$B$101</c:f>
              <c:strCache>
                <c:ptCount val="10"/>
                <c:pt idx="0">
                  <c:v>Other services, except public administration</c:v>
                </c:pt>
                <c:pt idx="1">
                  <c:v>Administrative and waste services</c:v>
                </c:pt>
                <c:pt idx="2">
                  <c:v>Educational services</c:v>
                </c:pt>
                <c:pt idx="3">
                  <c:v>Arts, entertainment, and recreation</c:v>
                </c:pt>
                <c:pt idx="4">
                  <c:v>Manufacturing</c:v>
                </c:pt>
                <c:pt idx="5">
                  <c:v>Construction</c:v>
                </c:pt>
                <c:pt idx="6">
                  <c:v>Agriculture, forestry, fishing and hunting</c:v>
                </c:pt>
                <c:pt idx="7">
                  <c:v>Accommodation and food services</c:v>
                </c:pt>
                <c:pt idx="8">
                  <c:v>Retail trade</c:v>
                </c:pt>
                <c:pt idx="9">
                  <c:v>Health care and social assistance</c:v>
                </c:pt>
              </c:strCache>
            </c:strRef>
          </c:cat>
          <c:val>
            <c:numRef>
              <c:f>'Intl Clms'!$C$92:$C$101</c:f>
              <c:numCache>
                <c:formatCode>_(* #,##0_);_(* \(#,##0\);_(* "-"??_);_(@_)</c:formatCode>
                <c:ptCount val="10"/>
                <c:pt idx="0">
                  <c:v>602</c:v>
                </c:pt>
                <c:pt idx="1">
                  <c:v>711</c:v>
                </c:pt>
                <c:pt idx="2">
                  <c:v>773</c:v>
                </c:pt>
                <c:pt idx="3">
                  <c:v>1145</c:v>
                </c:pt>
                <c:pt idx="4">
                  <c:v>1945</c:v>
                </c:pt>
                <c:pt idx="5">
                  <c:v>1973</c:v>
                </c:pt>
                <c:pt idx="6">
                  <c:v>2212</c:v>
                </c:pt>
                <c:pt idx="7">
                  <c:v>2429</c:v>
                </c:pt>
                <c:pt idx="8">
                  <c:v>2482</c:v>
                </c:pt>
                <c:pt idx="9">
                  <c:v>3858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C-4636-A470-B14B5363A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7364159"/>
        <c:axId val="1152328079"/>
      </c:barChart>
      <c:catAx>
        <c:axId val="11473641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328079"/>
        <c:crosses val="autoZero"/>
        <c:auto val="1"/>
        <c:lblAlgn val="ctr"/>
        <c:lblOffset val="100"/>
        <c:noMultiLvlLbl val="0"/>
      </c:catAx>
      <c:valAx>
        <c:axId val="1152328079"/>
        <c:scaling>
          <c:orientation val="minMax"/>
          <c:max val="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364159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'Intl Clms'!$B$68:$B$77</c:f>
              <c:strCache>
                <c:ptCount val="10"/>
                <c:pt idx="0">
                  <c:v>Professional and technical services</c:v>
                </c:pt>
                <c:pt idx="1">
                  <c:v>Administrative and waste services</c:v>
                </c:pt>
                <c:pt idx="2">
                  <c:v>Arts, entertainment, and recreation</c:v>
                </c:pt>
                <c:pt idx="3">
                  <c:v>Other services, except public administration</c:v>
                </c:pt>
                <c:pt idx="4">
                  <c:v>Educational services</c:v>
                </c:pt>
                <c:pt idx="5">
                  <c:v>Construction</c:v>
                </c:pt>
                <c:pt idx="6">
                  <c:v>Manufacturing</c:v>
                </c:pt>
                <c:pt idx="7">
                  <c:v>Retail trade</c:v>
                </c:pt>
                <c:pt idx="8">
                  <c:v>Health care and social assistance</c:v>
                </c:pt>
                <c:pt idx="9">
                  <c:v>Accommodation and food services</c:v>
                </c:pt>
              </c:strCache>
            </c:strRef>
          </c:cat>
          <c:val>
            <c:numRef>
              <c:f>'Intl Clms'!$C$68:$C$77</c:f>
              <c:numCache>
                <c:formatCode>#,##0</c:formatCode>
                <c:ptCount val="10"/>
                <c:pt idx="0">
                  <c:v>86</c:v>
                </c:pt>
                <c:pt idx="1">
                  <c:v>161</c:v>
                </c:pt>
                <c:pt idx="2">
                  <c:v>166</c:v>
                </c:pt>
                <c:pt idx="3">
                  <c:v>175</c:v>
                </c:pt>
                <c:pt idx="4">
                  <c:v>187</c:v>
                </c:pt>
                <c:pt idx="5">
                  <c:v>352</c:v>
                </c:pt>
                <c:pt idx="6">
                  <c:v>373</c:v>
                </c:pt>
                <c:pt idx="7">
                  <c:v>477</c:v>
                </c:pt>
                <c:pt idx="8">
                  <c:v>604</c:v>
                </c:pt>
                <c:pt idx="9">
                  <c:v>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6-4B60-AEC3-44866B267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7321647"/>
        <c:axId val="1160708735"/>
      </c:barChart>
      <c:catAx>
        <c:axId val="1147321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0708735"/>
        <c:crosses val="autoZero"/>
        <c:auto val="1"/>
        <c:lblAlgn val="ctr"/>
        <c:lblOffset val="100"/>
        <c:noMultiLvlLbl val="0"/>
      </c:catAx>
      <c:valAx>
        <c:axId val="1160708735"/>
        <c:scaling>
          <c:orientation val="minMax"/>
          <c:max val="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7321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" y="0"/>
            <a:ext cx="91423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6400800" cy="17526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1603" y="5797653"/>
            <a:ext cx="25781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5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97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2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38" y="6030452"/>
            <a:ext cx="9142361" cy="827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84065" y="6134647"/>
            <a:ext cx="1525638" cy="4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9500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pjones@ew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kimavalleytrends.org/graph.cfm?cat_id=3&amp;sub_cat_id=3&amp;ind_id=6" TargetMode="External"/><Relationship Id="rId2" Type="http://schemas.openxmlformats.org/officeDocument/2006/relationships/hyperlink" Target="http://spokanetrends.org/graph.cfm?cat_id=2&amp;sub_cat_id=4&amp;ind_id=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tonfranklintrends.org/graph.cfm?cat_id=3&amp;sub_cat_id=3&amp;ind_id=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allawallatrends.org/graph.cfm?cat_id=1&amp;sub_cat_id=3&amp;ind_id=5" TargetMode="External"/><Relationship Id="rId2" Type="http://schemas.openxmlformats.org/officeDocument/2006/relationships/hyperlink" Target="http://spokanetrends.org/graph.cfm?cat_id=2&amp;sub_cat_id=4&amp;ind_id=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Snapshot of Unemployment by Sector in the 4 Largest GCACH Counties, due to the Corona Virus &amp; Ensuing State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7584053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algn="ctr"/>
            <a:r>
              <a:rPr lang="en-US" sz="2400" dirty="0">
                <a:latin typeface="+mn-lt"/>
              </a:rPr>
              <a:t>D. Patrick Jones, Ph.D.</a:t>
            </a:r>
          </a:p>
          <a:p>
            <a:pPr algn="ctr"/>
            <a:r>
              <a:rPr lang="en-US" sz="2400" dirty="0">
                <a:latin typeface="+mn-lt"/>
              </a:rPr>
              <a:t>Institute for Public Policy &amp; Economic Analysis</a:t>
            </a:r>
          </a:p>
          <a:p>
            <a:pPr algn="r"/>
            <a:r>
              <a:rPr lang="en-US" sz="1600" i="1" dirty="0">
                <a:latin typeface="+mn-lt"/>
              </a:rPr>
              <a:t>May 11, 2020</a:t>
            </a:r>
          </a:p>
        </p:txBody>
      </p:sp>
    </p:spTree>
    <p:extLst>
      <p:ext uri="{BB962C8B-B14F-4D97-AF65-F5344CB8AC3E}">
        <p14:creationId xmlns:p14="http://schemas.microsoft.com/office/powerpoint/2010/main" val="311479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4E07-E8FD-43C4-A0B8-53838FB9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Implications of this industry-by-industry 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828A-5689-478E-AA02-DD65E30F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Total number of jobs over all 20 sectors in the 4 counties lost over 7 weeks ending in May 2 = ~ 54,400</a:t>
            </a:r>
            <a:endParaRPr lang="en-US" sz="2000" i="1" dirty="0">
              <a:latin typeface="+mn-lt"/>
            </a:endParaRPr>
          </a:p>
          <a:p>
            <a:pPr marL="0" indent="0">
              <a:buNone/>
            </a:pPr>
            <a:endParaRPr lang="en-US" sz="2000" i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Or, as share of number employed in 2018:  ~ 20%</a:t>
            </a:r>
          </a:p>
          <a:p>
            <a:pPr marL="0" indent="0">
              <a:buNone/>
            </a:pPr>
            <a:endParaRPr lang="en-US" sz="2400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Caveat:  some of the initial claims in weeks 6 &amp; 7 include those not a part of the unemployment insurance system typically, so the ratio may be (slightly) overstated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Caveat:  jobs in a few industries have climbed (grocery stores)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307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j-lt"/>
              </a:rPr>
              <a:t>Other, macro views of implications of COVID-19 on the labor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Cornell University’s “at risk” job total for U.S.:  ~37.1M, or ~23% of labor force</a:t>
            </a:r>
          </a:p>
          <a:p>
            <a:pPr lvl="1"/>
            <a:r>
              <a:rPr lang="en-US" sz="2000" dirty="0">
                <a:latin typeface="+mn-lt"/>
              </a:rPr>
              <a:t> Cornell’s analysis is based entirely on market response to the virus</a:t>
            </a:r>
          </a:p>
          <a:p>
            <a:pPr lvl="1"/>
            <a:r>
              <a:rPr lang="en-US" sz="2000" dirty="0">
                <a:latin typeface="+mn-lt"/>
              </a:rPr>
              <a:t>No statewide shelter decrees embedded in tally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Recent “back of the envelope” projection of the U.S. Q2 unemployment rate by the St. Louis Fed:  ~32%</a:t>
            </a: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65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69CF-A78E-4D36-B21A-AF34116E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Quick assessment of this short-run outlook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23C3B-9CE3-4B32-B154-08A78A8A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This tally looks at </a:t>
            </a:r>
            <a:r>
              <a:rPr lang="en-US" sz="2400" i="1" dirty="0">
                <a:latin typeface="+mn-lt"/>
              </a:rPr>
              <a:t>jobs located in </a:t>
            </a:r>
            <a:r>
              <a:rPr lang="en-US" sz="2400" dirty="0">
                <a:latin typeface="+mn-lt"/>
              </a:rPr>
              <a:t>the 4 counties not residents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Results would not be as dire if, instead of jobs, </a:t>
            </a:r>
            <a:r>
              <a:rPr lang="en-US" sz="2400" i="1" dirty="0">
                <a:latin typeface="+mn-lt"/>
              </a:rPr>
              <a:t>payroll</a:t>
            </a:r>
            <a:r>
              <a:rPr lang="en-US" sz="2400" dirty="0">
                <a:latin typeface="+mn-lt"/>
              </a:rPr>
              <a:t> were used in analysis</a:t>
            </a:r>
          </a:p>
          <a:p>
            <a:pPr lvl="1"/>
            <a:r>
              <a:rPr lang="en-US" sz="2000" dirty="0">
                <a:latin typeface="+mn-lt"/>
              </a:rPr>
              <a:t>Equivalently, the impacts disproportionately affect low-wage workers 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Nonetheless, the worst economic situation since the Great Depression</a:t>
            </a:r>
          </a:p>
          <a:p>
            <a:r>
              <a:rPr lang="en-US" sz="2400" dirty="0">
                <a:latin typeface="+mn-lt"/>
              </a:rPr>
              <a:t>My hope – certain sectors (construction, healthcare, manufacturing) shed these losses over the next 2 months</a:t>
            </a:r>
          </a:p>
        </p:txBody>
      </p:sp>
    </p:spTree>
    <p:extLst>
      <p:ext uri="{BB962C8B-B14F-4D97-AF65-F5344CB8AC3E}">
        <p14:creationId xmlns:p14="http://schemas.microsoft.com/office/powerpoint/2010/main" val="91045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+mn-l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7" y="3886200"/>
            <a:ext cx="7661281" cy="1752600"/>
          </a:xfrm>
        </p:spPr>
        <p:txBody>
          <a:bodyPr>
            <a:noAutofit/>
          </a:bodyPr>
          <a:lstStyle/>
          <a:p>
            <a:r>
              <a:rPr lang="en-US" sz="1800">
                <a:latin typeface="+mn-lt"/>
              </a:rPr>
              <a:t>D. Patrick Jones, Ph.D.</a:t>
            </a:r>
          </a:p>
          <a:p>
            <a:r>
              <a:rPr lang="en-US" sz="1800">
                <a:latin typeface="+mn-lt"/>
              </a:rPr>
              <a:t>Executive director, Institute for Public Policy</a:t>
            </a:r>
          </a:p>
          <a:p>
            <a:r>
              <a:rPr lang="en-US" sz="1800">
                <a:latin typeface="+mn-lt"/>
              </a:rPr>
              <a:t>509.828.1246 | </a:t>
            </a:r>
            <a:r>
              <a:rPr lang="en-US" sz="1800">
                <a:latin typeface="+mn-lt"/>
                <a:hlinkClick r:id="rId2"/>
              </a:rPr>
              <a:t>dpjones@ewu.edu</a:t>
            </a:r>
            <a:endParaRPr lang="en-US" sz="1800">
              <a:latin typeface="+mn-lt"/>
            </a:endParaRP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911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>
                <a:latin typeface="+mn-lt"/>
              </a:rPr>
              <a:t>To get a sense of the unemployment challenge facing the bulk of the population in the GCACH</a:t>
            </a:r>
            <a:endParaRPr lang="en-US" dirty="0"/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Considering a very short timeframe:  changes in employment in March through (early?) May, or = 7 weeks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4 Counties</a:t>
            </a:r>
          </a:p>
          <a:p>
            <a:pPr lvl="1"/>
            <a:r>
              <a:rPr lang="en-US" sz="2000" dirty="0">
                <a:latin typeface="+mn-lt"/>
              </a:rPr>
              <a:t>Benton</a:t>
            </a:r>
          </a:p>
          <a:p>
            <a:pPr lvl="1"/>
            <a:r>
              <a:rPr lang="en-US" sz="2000" dirty="0">
                <a:latin typeface="+mn-lt"/>
              </a:rPr>
              <a:t>Franklin</a:t>
            </a:r>
          </a:p>
          <a:p>
            <a:pPr lvl="1"/>
            <a:r>
              <a:rPr lang="en-US" sz="2000" dirty="0">
                <a:latin typeface="+mn-lt"/>
              </a:rPr>
              <a:t>Walla Walla </a:t>
            </a:r>
          </a:p>
          <a:p>
            <a:pPr lvl="1"/>
            <a:r>
              <a:rPr lang="en-US" sz="2000" dirty="0">
                <a:latin typeface="+mn-lt"/>
              </a:rPr>
              <a:t>Yakima</a:t>
            </a:r>
          </a:p>
        </p:txBody>
      </p:sp>
    </p:spTree>
    <p:extLst>
      <p:ext uri="{BB962C8B-B14F-4D97-AF65-F5344CB8AC3E}">
        <p14:creationId xmlns:p14="http://schemas.microsoft.com/office/powerpoint/2010/main" val="25026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58EF-9E9D-40C6-AB49-E60644F3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F7B5-B8DB-4560-AC93-8AF45116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>
                <a:latin typeface="Calibri"/>
              </a:rPr>
              <a:t>Look at jobs lost on an industry-by-industry basis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Tool:  Quarterly Census of Employment &amp; Wages (QCEW) by WA ESD, annual data for 2018, measuring jobs by </a:t>
            </a:r>
            <a:r>
              <a:rPr lang="en-US" sz="2400" i="1" dirty="0">
                <a:latin typeface="Calibri"/>
              </a:rPr>
              <a:t>workplace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QCEW uses 20 sectors (manufacturing, healthcare, finance)</a:t>
            </a:r>
          </a:p>
          <a:p>
            <a:pPr lvl="1"/>
            <a:r>
              <a:rPr lang="en-US" sz="2000" dirty="0">
                <a:latin typeface="Calibri"/>
              </a:rPr>
              <a:t>For each sector, about 5-6 industries are given (NAICS 3-digit level)</a:t>
            </a:r>
          </a:p>
          <a:p>
            <a:pPr lvl="1"/>
            <a:endParaRPr lang="en-US" sz="20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Tally now includes some of the population that typically is not part of the QCEW dataset – sole proprietors &amp; independent contractors</a:t>
            </a:r>
          </a:p>
        </p:txBody>
      </p:sp>
    </p:spTree>
    <p:extLst>
      <p:ext uri="{BB962C8B-B14F-4D97-AF65-F5344CB8AC3E}">
        <p14:creationId xmlns:p14="http://schemas.microsoft.com/office/powerpoint/2010/main" val="173662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5202-AB15-49D1-ADC2-03B98913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A look at Yakima County’s 5 largest sectors, by their share of total jobs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68A4-F04D-4FC4-9C2C-A28319BF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  <a:latin typeface="Calibri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ctr"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  <a:hlinkClick r:id="rId3"/>
              </a:rPr>
              <a:t>see graph from Yakima Valley Trends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 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Structure of Yakima economy differs from WA's, primarily due to outsized presence of agriculture 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Number of people employed in 2018 in Yakima County ~ 116,000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2019 annualized numbers likely  ~same or slightly less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Total, again, does not include the self-employed (sole proprietors)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4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AA0A-BA17-4BDB-8D39-6C414D99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look at the metro area’s 5 largest sectors, by their share of total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94142-8E1F-4E48-A2FF-9AF58A39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400">
              <a:latin typeface="+mn-lt"/>
            </a:endParaRPr>
          </a:p>
          <a:p>
            <a:pPr marL="0" indent="0" algn="ctr">
              <a:buNone/>
            </a:pPr>
            <a:r>
              <a:rPr lang="en-US" sz="2400">
                <a:latin typeface="+mn-lt"/>
                <a:hlinkClick r:id="rId2"/>
              </a:rPr>
              <a:t>See graph of top 5 shares</a:t>
            </a:r>
            <a:endParaRPr lang="en-US" sz="2400">
              <a:latin typeface="+mn-lt"/>
            </a:endParaRPr>
          </a:p>
          <a:p>
            <a:pPr marL="0" indent="0" algn="ctr">
              <a:buNone/>
            </a:pPr>
            <a:endParaRPr lang="en-US" sz="2400">
              <a:latin typeface="+mn-lt"/>
            </a:endParaRPr>
          </a:p>
          <a:p>
            <a:r>
              <a:rPr lang="en-US" sz="2400">
                <a:latin typeface="+mj-lt"/>
              </a:rPr>
              <a:t>Structure of greater Tri Cities’ economy differs from WA's, primarily due to outsized presence of agriculture &amp; Hanford clean-up</a:t>
            </a:r>
          </a:p>
          <a:p>
            <a:endParaRPr lang="en-US" sz="2400">
              <a:latin typeface="+mj-lt"/>
            </a:endParaRPr>
          </a:p>
          <a:p>
            <a:r>
              <a:rPr lang="en-US" sz="2400">
                <a:latin typeface="+mn-lt"/>
              </a:rPr>
              <a:t>Number of people employed in 2018 in the two counties ~ 124,000</a:t>
            </a:r>
            <a:endParaRPr lang="en-US"/>
          </a:p>
          <a:p>
            <a:pPr lvl="1"/>
            <a:r>
              <a:rPr lang="en-US" sz="2000">
                <a:latin typeface="+mn-lt"/>
              </a:rPr>
              <a:t>2019 annualized numbers likely  = ~127,500</a:t>
            </a:r>
          </a:p>
          <a:p>
            <a:pPr lvl="1"/>
            <a:r>
              <a:rPr lang="en-US" sz="2000">
                <a:latin typeface="+mn-lt"/>
              </a:rPr>
              <a:t>Again, does not include the self-employed (sole proprietors)</a:t>
            </a:r>
          </a:p>
          <a:p>
            <a:pPr lvl="1"/>
            <a:endParaRPr lang="en-US" sz="2000">
              <a:latin typeface="Calibri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5202-AB15-49D1-ADC2-03B98913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A look at Walla Walla County’s 5 largest sectors, by their share of total jobs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68A4-F04D-4FC4-9C2C-A28319BF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  <a:latin typeface="Calibri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ctr"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  <a:hlinkClick r:id="rId3"/>
              </a:rPr>
              <a:t>see graph for top 5 sectors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Structure of Walla Walla economy differs from WA's, primarily due to larger agriculture, manufacturing &amp; government sectors</a:t>
            </a:r>
          </a:p>
          <a:p>
            <a:pPr lvl="0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libri"/>
              </a:rPr>
              <a:t>Number of people employed in 2018 in Walla Walla County ~ nearly 28,000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2019 annualized numbers likely same or slightly higher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/>
              </a:rPr>
              <a:t>Total, again, does not include the self-employed (sole proprietors)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377B-42CF-427B-B15D-9ECD6DAAC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Most heavily hit sectors in Benton-Franklin Counties </a:t>
            </a:r>
            <a:r>
              <a:rPr lang="en-US" sz="2400" dirty="0">
                <a:latin typeface="+mn-lt"/>
              </a:rPr>
              <a:t>(10 sector total ~20,600 jobs)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Measure:  7 weeks of initial claims for unemployment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E2850A-BD52-400A-B574-BAAEC1D75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82813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43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41C0-B310-4A41-AE22-5E233331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Most heavily impacted sectors in Yakima County </a:t>
            </a:r>
            <a:r>
              <a:rPr lang="en-US" sz="2400" dirty="0">
                <a:latin typeface="+mn-lt"/>
              </a:rPr>
              <a:t>(10 sector total ~18,100) Measure:  7 weeks of initial claims for unemployment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0C278F-32F8-4B8D-91C3-CB2C2CC49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0523"/>
              </p:ext>
            </p:extLst>
          </p:nvPr>
        </p:nvGraphicFramePr>
        <p:xfrm>
          <a:off x="457200" y="1617956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11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9AF6B-6123-4B88-97E8-EEB06AA3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Most heavily impacted sectors in Walla Walla County </a:t>
            </a:r>
            <a:r>
              <a:rPr lang="en-US" sz="2400" dirty="0">
                <a:latin typeface="+mn-lt"/>
              </a:rPr>
              <a:t>(10 sector total ~3,400) Measure:  7 weeks of initial claims for unemployment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88EBFB-DED0-4994-BF4B-317FEB43C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01303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63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5E64A6A5A4B9488C069CA9D659A3DB" ma:contentTypeVersion="10" ma:contentTypeDescription="Create a new document." ma:contentTypeScope="" ma:versionID="69f1aa6256fe74d7c3c837dcabbd50ca">
  <xsd:schema xmlns:xsd="http://www.w3.org/2001/XMLSchema" xmlns:xs="http://www.w3.org/2001/XMLSchema" xmlns:p="http://schemas.microsoft.com/office/2006/metadata/properties" xmlns:ns3="2294c514-d835-431e-845d-f58d9f1702cd" xmlns:ns4="1fc2d450-7807-45bb-a1aa-f37be2e82776" targetNamespace="http://schemas.microsoft.com/office/2006/metadata/properties" ma:root="true" ma:fieldsID="8610515224ee9d02c0422281000fbf57" ns3:_="" ns4:_="">
    <xsd:import namespace="2294c514-d835-431e-845d-f58d9f1702cd"/>
    <xsd:import namespace="1fc2d450-7807-45bb-a1aa-f37be2e82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4c514-d835-431e-845d-f58d9f170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2d450-7807-45bb-a1aa-f37be2e82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DFD834-5028-446E-8C27-73708ED52A2D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1fc2d450-7807-45bb-a1aa-f37be2e82776"/>
    <ds:schemaRef ds:uri="http://purl.org/dc/dcmitype/"/>
    <ds:schemaRef ds:uri="http://schemas.microsoft.com/office/infopath/2007/PartnerControls"/>
    <ds:schemaRef ds:uri="2294c514-d835-431e-845d-f58d9f1702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237A357-2A54-4E8D-A5EE-FEAD9D1121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7BE77B-EE37-499A-830F-BD9EDA5B3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4c514-d835-431e-845d-f58d9f1702cd"/>
    <ds:schemaRef ds:uri="1fc2d450-7807-45bb-a1aa-f37be2e82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725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 Snapshot of Unemployment by Sector in the 4 Largest GCACH Counties, due to the Corona Virus &amp; Ensuing State Policies</vt:lpstr>
      <vt:lpstr>Motivation</vt:lpstr>
      <vt:lpstr>Methods</vt:lpstr>
      <vt:lpstr>A look at Yakima County’s 5 largest sectors, by their share of total jobs</vt:lpstr>
      <vt:lpstr>A look at the metro area’s 5 largest sectors, by their share of total jobs</vt:lpstr>
      <vt:lpstr>A look at Walla Walla County’s 5 largest sectors, by their share of total jobs</vt:lpstr>
      <vt:lpstr>Most heavily hit sectors in Benton-Franklin Counties (10 sector total ~20,600 jobs)  Measure:  7 weeks of initial claims for unemployment</vt:lpstr>
      <vt:lpstr>Most heavily impacted sectors in Yakima County (10 sector total ~18,100) Measure:  7 weeks of initial claims for unemployment</vt:lpstr>
      <vt:lpstr>Most heavily impacted sectors in Walla Walla County (10 sector total ~3,400) Measure:  7 weeks of initial claims for unemployment</vt:lpstr>
      <vt:lpstr>Implications of this industry-by-industry look </vt:lpstr>
      <vt:lpstr>Other, macro views of implications of COVID-19 on the labor force</vt:lpstr>
      <vt:lpstr>Quick assessment of this short-run outlook </vt:lpstr>
      <vt:lpstr>Questions?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Patrick</cp:lastModifiedBy>
  <cp:revision>3</cp:revision>
  <dcterms:created xsi:type="dcterms:W3CDTF">2016-09-01T20:41:41Z</dcterms:created>
  <dcterms:modified xsi:type="dcterms:W3CDTF">2020-05-11T17:08:29Z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0x010100145E64A6A5A4B9488C069CA9D659A3DB</vt:lpwstr>
  </property>
</Properties>
</file>