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9144000"/>
  <p:notesSz cx="6858000" cy="9144000"/>
  <p:embeddedFontLs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gCRi0NnF1sIgNI0epjxm8jnRJH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23D319-2521-4E5F-971B-B71CEE861C27}">
  <a:tblStyle styleId="{6623D319-2521-4E5F-971B-B71CEE861C2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03C060D7-9DB1-4473-BC38-7AF3CE0AEF05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OpenSans-regular.fntdata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8" Type="http://customschemas.google.com/relationships/presentationmetadata" Target="metadata"/><Relationship Id="rId27" Type="http://schemas.openxmlformats.org/officeDocument/2006/relationships/font" Target="fonts/OpenSa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1" name="Google Shape;15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4" name="Google Shape;16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8998846001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0" name="Google Shape;170;g18998846001_3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4" name="Google Shape;8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85fce1b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1" name="Google Shape;121;g2085fce1b2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ctrTitle"/>
          </p:nvPr>
        </p:nvSpPr>
        <p:spPr>
          <a:xfrm>
            <a:off x="685800" y="1863710"/>
            <a:ext cx="5367590" cy="1484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  <a:defRPr b="1" i="0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17"/>
          <p:cNvSpPr txBox="1"/>
          <p:nvPr>
            <p:ph idx="1" type="subTitle"/>
          </p:nvPr>
        </p:nvSpPr>
        <p:spPr>
          <a:xfrm>
            <a:off x="685800" y="3762507"/>
            <a:ext cx="6400800" cy="467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None/>
              <a:defRPr sz="2400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RED line.eps" id="12" name="Google Shape;1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85799" y="3502285"/>
            <a:ext cx="5664199" cy="9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202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2" name="Google Shape;2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202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3" name="Google Shape;2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Google Shape;2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None/>
              <a:defRPr b="1" sz="20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C0202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CC0202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3" name="Google Shape;43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2000"/>
              <a:buFont typeface="Open San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202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202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CC0202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CC0202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CC0202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CC0202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CC0202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2000"/>
              <a:buFont typeface="Open San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CC0202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CC0202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CC0202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CC0202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CC0202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1" name="Google Shape;6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  <a:defRPr b="1" i="0" sz="40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0202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CC020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C0202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CC020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8" name="Google Shape;8;p1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791612" y="6308725"/>
            <a:ext cx="2895188" cy="33438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inside.ewu.edu/sra/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>
            <p:ph type="ctrTitle"/>
          </p:nvPr>
        </p:nvSpPr>
        <p:spPr>
          <a:xfrm>
            <a:off x="685800" y="1863710"/>
            <a:ext cx="5367590" cy="1484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</a:pPr>
            <a:r>
              <a:rPr lang="en-US"/>
              <a:t>Strategic Resource Allocation Update</a:t>
            </a:r>
            <a:endParaRPr/>
          </a:p>
        </p:txBody>
      </p:sp>
      <p:sp>
        <p:nvSpPr>
          <p:cNvPr id="81" name="Google Shape;81;p1"/>
          <p:cNvSpPr txBox="1"/>
          <p:nvPr>
            <p:ph idx="1" type="subTitle"/>
          </p:nvPr>
        </p:nvSpPr>
        <p:spPr>
          <a:xfrm>
            <a:off x="685800" y="3762504"/>
            <a:ext cx="6400800" cy="23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Mary Voves &amp; Jon Anderson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SRA Co-Champions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i="1" lang="en-US" sz="2100">
                <a:solidFill>
                  <a:schemeClr val="dk1"/>
                </a:solidFill>
              </a:rPr>
              <a:t>BOT Presentation: </a:t>
            </a:r>
            <a:r>
              <a:rPr i="1" lang="en-US" sz="2100">
                <a:solidFill>
                  <a:schemeClr val="dk1"/>
                </a:solidFill>
              </a:rPr>
              <a:t>February</a:t>
            </a:r>
            <a:r>
              <a:rPr i="1" lang="en-US" sz="2100">
                <a:solidFill>
                  <a:schemeClr val="dk1"/>
                </a:solidFill>
              </a:rPr>
              <a:t> 23, 2023</a:t>
            </a:r>
            <a:endParaRPr i="1"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Academic Programs </a:t>
            </a:r>
            <a:br>
              <a:rPr lang="en-US" sz="3200"/>
            </a:br>
            <a:r>
              <a:rPr lang="en-US" sz="3200"/>
              <a:t>Task Force Members</a:t>
            </a:r>
            <a:endParaRPr/>
          </a:p>
        </p:txBody>
      </p:sp>
      <p:graphicFrame>
        <p:nvGraphicFramePr>
          <p:cNvPr id="136" name="Google Shape;136;p9"/>
          <p:cNvGraphicFramePr/>
          <p:nvPr/>
        </p:nvGraphicFramePr>
        <p:xfrm>
          <a:off x="786384" y="14628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{6623D319-2521-4E5F-971B-B71CEE861C27}</a:tableStyleId>
              </a:tblPr>
              <a:tblGrid>
                <a:gridCol w="2542025"/>
                <a:gridCol w="5001775"/>
              </a:tblGrid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sng" cap="none" strike="noStrike"/>
                        <a:t>Team Member</a:t>
                      </a:r>
                      <a:endParaRPr/>
                    </a:p>
                  </a:txBody>
                  <a:tcPr marT="0" marB="0" marR="11875" marL="118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 u="sng" cap="none" strike="noStrike"/>
                        <a:t>Representing</a:t>
                      </a:r>
                      <a:endParaRPr/>
                    </a:p>
                  </a:txBody>
                  <a:tcPr marT="0" marB="0" marR="11875" marL="118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Mindy Breen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CSTEM - Design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Lesli Cleveland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CHSPH - Communication Sciences &amp; Disorders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Kate Crane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CAHSS - English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Kevin Decker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CAHSS - Philosophy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Tara Haskins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CPP - School of Education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Heidi Hillman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CPP - School of Psychology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German Izon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CAHSS - Economics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Kara Lopez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CPP - School of Social Work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Anthony Masiello </a:t>
                      </a:r>
                      <a:r>
                        <a:rPr i="1" lang="en-US" sz="16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(Chair)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CSTEM - Chemistry, Biochemistry &amp; Physics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Camille McNeely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CSTEM - Biology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Richard Orndorff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CSTEM - Geosciences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3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Esteban Rodriguez-Marek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CSTEM - Computer Science &amp; Electrical Engineering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133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Julia Smith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CAHSS - HAMLL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Katie Taylor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CHSPH - Wellness &amp; Movement Sciences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Deanna Trella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CPP - Social Work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Chris Tyllia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2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/>
                        <a:t>CAHSS - Fine and Performing Arts</a:t>
                      </a:r>
                      <a:endParaRPr/>
                    </a:p>
                  </a:txBody>
                  <a:tcPr marT="0" marB="0" marR="11875" marL="11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University Services</a:t>
            </a:r>
            <a:br>
              <a:rPr lang="en-US" sz="3200"/>
            </a:br>
            <a:r>
              <a:rPr lang="en-US" sz="3200"/>
              <a:t>Task Force Members</a:t>
            </a:r>
            <a:endParaRPr/>
          </a:p>
        </p:txBody>
      </p:sp>
      <p:graphicFrame>
        <p:nvGraphicFramePr>
          <p:cNvPr id="142" name="Google Shape;142;p10"/>
          <p:cNvGraphicFramePr/>
          <p:nvPr/>
        </p:nvGraphicFramePr>
        <p:xfrm>
          <a:off x="886968" y="14173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{6623D319-2521-4E5F-971B-B71CEE861C27}</a:tableStyleId>
              </a:tblPr>
              <a:tblGrid>
                <a:gridCol w="3071400"/>
                <a:gridCol w="4262075"/>
              </a:tblGrid>
              <a:tr h="232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sng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Team Member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sng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Representing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Scott Buck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Facilities Services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Natalie Cifuentes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Center for Academic Advising and Retention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Emilie Crawford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Nursing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Nina De Camp </a:t>
                      </a:r>
                      <a:r>
                        <a:rPr i="1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(Chair)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Public Records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3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Kristina Guilfoyle </a:t>
                      </a:r>
                      <a:r>
                        <a:rPr i="1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(Faculty)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Faculty - AUAP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Dr. Chadron Hazelbaker </a:t>
                      </a:r>
                      <a:r>
                        <a:rPr i="1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(Faculty)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Faculty - Wellness and Movement Sciences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Augie Hernandez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WFSE - Sports Equipment Manager 2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Dr. Terrance MacMullan </a:t>
                      </a:r>
                      <a:r>
                        <a:rPr i="1" lang="en-US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(Faculty)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Faculty - Philosophy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Dr. Michael Ochi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PSE - Counseling and Wellness Services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Rocio Rangel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Exempt - CAMP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Maria Reyna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Exempt - New Student Family Programs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2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Tracey Rice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Library Archives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Michelle Schultz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Exempt - Student Facilities / Housing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8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Sarah Strong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PSE - CSTEM Undergrad/Grad Services Admin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32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Maria Szep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WFSE - Psychology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4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Mark Ward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WFSE - Records and Registration</a:t>
                      </a:r>
                      <a:endParaRPr/>
                    </a:p>
                  </a:txBody>
                  <a:tcPr marT="0" marB="0" marR="13875" marL="1387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Task Force Action Items</a:t>
            </a:r>
            <a:endParaRPr/>
          </a:p>
        </p:txBody>
      </p:sp>
      <p:sp>
        <p:nvSpPr>
          <p:cNvPr id="148" name="Google Shape;148;p11"/>
          <p:cNvSpPr txBox="1"/>
          <p:nvPr>
            <p:ph idx="1" type="body"/>
          </p:nvPr>
        </p:nvSpPr>
        <p:spPr>
          <a:xfrm>
            <a:off x="457200" y="15087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31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900">
                <a:solidFill>
                  <a:schemeClr val="dk1"/>
                </a:solidFill>
              </a:rPr>
              <a:t>Phase I – Organization</a:t>
            </a:r>
            <a:endParaRPr sz="1900"/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724">
                <a:solidFill>
                  <a:schemeClr val="dk1"/>
                </a:solidFill>
              </a:rPr>
              <a:t>Establish Task Forces</a:t>
            </a:r>
            <a:endParaRPr sz="2724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II – Kickoff </a:t>
            </a:r>
            <a:endParaRPr sz="1900"/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724">
                <a:solidFill>
                  <a:schemeClr val="dk1"/>
                </a:solidFill>
              </a:rPr>
              <a:t>Complete Task Force Training</a:t>
            </a:r>
            <a:endParaRPr sz="2724"/>
          </a:p>
          <a:p>
            <a:pPr indent="-298176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Select and Weight Criteria</a:t>
            </a:r>
            <a:endParaRPr sz="1724">
              <a:solidFill>
                <a:schemeClr val="dk1"/>
              </a:solidFill>
            </a:endParaRPr>
          </a:p>
          <a:p>
            <a:pPr indent="-298176" lvl="1" marL="74295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Preliminary Identification of University Services</a:t>
            </a:r>
            <a:r>
              <a:rPr lang="en-US" sz="1724">
                <a:solidFill>
                  <a:schemeClr val="dk1"/>
                </a:solidFill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 </a:t>
            </a:r>
            <a:r>
              <a:rPr lang="en-US" sz="1724">
                <a:solidFill>
                  <a:schemeClr val="dk1"/>
                </a:solidFill>
              </a:rPr>
              <a:t>and Academic Programs</a:t>
            </a:r>
            <a:endParaRPr sz="2724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III – Preparation (Current Phase)</a:t>
            </a:r>
            <a:endParaRPr sz="1900"/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Task Forces Determine Meeting/Work Schedule</a:t>
            </a:r>
            <a:endParaRPr sz="1724">
              <a:solidFill>
                <a:schemeClr val="dk1"/>
              </a:solidFill>
            </a:endParaRPr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Test Templates</a:t>
            </a:r>
            <a:endParaRPr sz="1724">
              <a:solidFill>
                <a:schemeClr val="dk1"/>
              </a:solidFill>
            </a:endParaRPr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Develop Electronic Templates, Pilot, Release for Feedback, and Conduct Training</a:t>
            </a:r>
            <a:endParaRPr sz="2724"/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Finalized University Services and Academic Programs</a:t>
            </a:r>
            <a:endParaRPr sz="2724"/>
          </a:p>
          <a:p>
            <a:pPr indent="-298176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724">
                <a:solidFill>
                  <a:schemeClr val="dk1"/>
                </a:solidFill>
              </a:rPr>
              <a:t>Coordinate with Facilitation Team to Distribute Templates</a:t>
            </a:r>
            <a:endParaRPr sz="2724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IV – Data Gathering/Assessment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 – Review/Approval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VII – Implementation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VIII – Evaluation</a:t>
            </a:r>
            <a:endParaRPr sz="1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"/>
          <p:cNvSpPr txBox="1"/>
          <p:nvPr>
            <p:ph type="ctrTitle"/>
          </p:nvPr>
        </p:nvSpPr>
        <p:spPr>
          <a:xfrm>
            <a:off x="685800" y="1863710"/>
            <a:ext cx="5367590" cy="1484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11111"/>
              <a:buFont typeface="Open Sans"/>
              <a:buNone/>
            </a:pPr>
            <a:r>
              <a:rPr lang="en-US"/>
              <a:t>SRA Communications &amp; Timeline Update</a:t>
            </a:r>
            <a:endParaRPr/>
          </a:p>
        </p:txBody>
      </p:sp>
      <p:sp>
        <p:nvSpPr>
          <p:cNvPr id="154" name="Google Shape;154;p12"/>
          <p:cNvSpPr txBox="1"/>
          <p:nvPr>
            <p:ph idx="1" type="subTitle"/>
          </p:nvPr>
        </p:nvSpPr>
        <p:spPr>
          <a:xfrm>
            <a:off x="685800" y="3762507"/>
            <a:ext cx="6400800" cy="680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Lance Kissler &amp; Tessa Delbridge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SRA Facilitation Team - Communications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</a:pPr>
            <a:r>
              <a:rPr lang="en-US"/>
              <a:t>Website</a:t>
            </a:r>
            <a:endParaRPr/>
          </a:p>
        </p:txBody>
      </p:sp>
      <p:pic>
        <p:nvPicPr>
          <p:cNvPr id="160" name="Google Shape;160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" y="1774230"/>
            <a:ext cx="4038600" cy="325107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3"/>
          <p:cNvSpPr txBox="1"/>
          <p:nvPr>
            <p:ph idx="2" type="body"/>
          </p:nvPr>
        </p:nvSpPr>
        <p:spPr>
          <a:xfrm>
            <a:off x="4752706" y="1774213"/>
            <a:ext cx="4038600" cy="39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>
                <a:solidFill>
                  <a:schemeClr val="dk1"/>
                </a:solidFill>
              </a:rPr>
              <a:t>Updated regularly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>
                <a:solidFill>
                  <a:schemeClr val="dk1"/>
                </a:solidFill>
              </a:rPr>
              <a:t>Process transparency</a:t>
            </a:r>
            <a:endParaRPr>
              <a:solidFill>
                <a:schemeClr val="dk1"/>
              </a:solidFill>
            </a:endParaRPr>
          </a:p>
          <a:p>
            <a:pPr indent="-3111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26126"/>
              <a:buChar char="–"/>
            </a:pPr>
            <a:r>
              <a:rPr lang="en-US">
                <a:solidFill>
                  <a:schemeClr val="dk1"/>
                </a:solidFill>
              </a:rPr>
              <a:t>Anonymous question/comment submission</a:t>
            </a:r>
            <a:endParaRPr/>
          </a:p>
          <a:p>
            <a:pPr indent="-3111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26126"/>
              <a:buChar char="–"/>
            </a:pPr>
            <a:r>
              <a:rPr lang="en-US">
                <a:solidFill>
                  <a:schemeClr val="dk1"/>
                </a:solidFill>
              </a:rPr>
              <a:t>Library of resources</a:t>
            </a:r>
            <a:endParaRPr/>
          </a:p>
          <a:p>
            <a:pPr indent="-311150" lvl="1" marL="7429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26126"/>
              <a:buChar char="–"/>
            </a:pPr>
            <a:r>
              <a:rPr lang="en-US">
                <a:solidFill>
                  <a:schemeClr val="dk1"/>
                </a:solidFill>
              </a:rPr>
              <a:t>Comprehensive, searchable knowledge base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Font typeface="Open Sans"/>
              <a:buNone/>
            </a:pPr>
            <a:r>
              <a:rPr lang="en-US"/>
              <a:t>Communications Plan and Timeline</a:t>
            </a:r>
            <a:endParaRPr/>
          </a:p>
        </p:txBody>
      </p:sp>
      <p:sp>
        <p:nvSpPr>
          <p:cNvPr id="167" name="Google Shape;167;p14"/>
          <p:cNvSpPr txBox="1"/>
          <p:nvPr>
            <p:ph idx="1" type="body"/>
          </p:nvPr>
        </p:nvSpPr>
        <p:spPr>
          <a:xfrm>
            <a:off x="457200" y="1417650"/>
            <a:ext cx="8229600" cy="53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1" lang="en-US" sz="1652">
                <a:solidFill>
                  <a:srgbClr val="000000"/>
                </a:solidFill>
              </a:rPr>
              <a:t>January 2023</a:t>
            </a:r>
            <a:endParaRPr sz="1652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9: Campus Email Invitation to Information Sessions sent from Co-Champions Mary and Jon via SRA inbox; RSVP’s managed by President’s Office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9: Faculty Senate meeting - response to questions posed by FS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10-11: Update SRA website with Facilitation Team roster &amp; Larry Goldstein info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11: Soft Launch of Knowledge Base on SRA website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12: Email Reminder for Info Session Registration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17-18: SRA Information Sessions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17: Turn on “post” features for the SRA website (Latest Updates)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18: President’s Eagle 1 references SRA process for external and internal audiences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19 AM: Info Session slides added to website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19 AM: Nomination information sent via email from SRA inbox co-signed by champions; website update to include nomination submission web form; KB announced and updated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 20 AM: Info session video recording added to website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19 Info sessions flipchart photos added to website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19: InsideEWU story “SRA Process Starts with Well-Attended Listening Sessions”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23: Senate Report includes stand-alone SRA update from co-champions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23: InsideEWU Announcement - Nomination reminder 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24: Update KB based upon Faculty Senate feedback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rgbClr val="000000"/>
                </a:solidFill>
              </a:rPr>
              <a:t>Jan. 24: Update web/email form with anonymous option</a:t>
            </a:r>
            <a:endParaRPr sz="1250">
              <a:solidFill>
                <a:srgbClr val="000000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Char char="•"/>
            </a:pPr>
            <a:r>
              <a:rPr lang="en-US" sz="1250">
                <a:solidFill>
                  <a:schemeClr val="dk1"/>
                </a:solidFill>
              </a:rPr>
              <a:t>Jan. 25: Nomination form closes; website updated</a:t>
            </a:r>
            <a:endParaRPr sz="1250">
              <a:solidFill>
                <a:schemeClr val="dk1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•"/>
            </a:pPr>
            <a:r>
              <a:rPr lang="en-US" sz="1250">
                <a:solidFill>
                  <a:schemeClr val="dk1"/>
                </a:solidFill>
              </a:rPr>
              <a:t>Jan. 25: ELT Newsletter out with SRA update</a:t>
            </a:r>
            <a:endParaRPr sz="125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8998846001_3_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Font typeface="Open Sans"/>
              <a:buNone/>
            </a:pPr>
            <a:r>
              <a:rPr lang="en-US"/>
              <a:t>Communications Plan and Timeline</a:t>
            </a:r>
            <a:endParaRPr/>
          </a:p>
        </p:txBody>
      </p:sp>
      <p:sp>
        <p:nvSpPr>
          <p:cNvPr id="173" name="Google Shape;173;g18998846001_3_1"/>
          <p:cNvSpPr txBox="1"/>
          <p:nvPr>
            <p:ph idx="1" type="body"/>
          </p:nvPr>
        </p:nvSpPr>
        <p:spPr>
          <a:xfrm>
            <a:off x="457200" y="1358450"/>
            <a:ext cx="8229600" cy="54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4444"/>
              <a:buNone/>
            </a:pPr>
            <a:r>
              <a:rPr b="1" i="0" lang="en-US" sz="4050" u="none" strike="noStrike">
                <a:solidFill>
                  <a:srgbClr val="000000"/>
                </a:solidFill>
              </a:rPr>
              <a:t>February 2023</a:t>
            </a:r>
            <a:endParaRPr sz="5450"/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3: Acceptance letters sent to nominees for task force (Members appointed by ELT)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3: Town Hall schedule published to SRA website and added to “latest updates”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6: Town Hall Announcement - Included in InsideEWU Tuesday email blast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7: Op-Ed from President in Spokesman-Review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8: Thank you letters sent to nominees not chosen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9: Website update with Task Force selections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9: Feature Story submission on InsideEWU announcing task force members 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9: Town Hall #1 - Virtual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13: Senate Report includes SRA update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16: Communication Plan presented to Task Forces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22: Executive Leadership Update Newsletter out with SRA update from President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Feb. 23: SRA Update at Board of Trustees meeting</a:t>
            </a:r>
            <a:endParaRPr sz="3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4444"/>
              <a:buNone/>
            </a:pPr>
            <a:r>
              <a:rPr b="1" i="0" lang="en-US" sz="4050" u="none" strike="noStrike">
                <a:solidFill>
                  <a:srgbClr val="000000"/>
                </a:solidFill>
              </a:rPr>
              <a:t>March 2023</a:t>
            </a:r>
            <a:endParaRPr sz="5450"/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Open Sans"/>
              <a:buChar char="•"/>
            </a:pPr>
            <a:r>
              <a:rPr i="0" lang="en-US" sz="3800" u="none" strike="noStrike">
                <a:solidFill>
                  <a:srgbClr val="000000"/>
                </a:solidFill>
              </a:rPr>
              <a:t>Mar. 3: Town Hall #2 - In-person</a:t>
            </a:r>
            <a:endParaRPr i="0" sz="3800" u="none" strike="noStrike">
              <a:solidFill>
                <a:srgbClr val="000000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800">
                <a:solidFill>
                  <a:schemeClr val="dk1"/>
                </a:solidFill>
              </a:rPr>
              <a:t>Mar. 13: Senate Report includes SRA update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3800">
                <a:solidFill>
                  <a:schemeClr val="dk1"/>
                </a:solidFill>
              </a:rPr>
              <a:t>Mar. 24: Town Hall #3 - Virtual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800">
                <a:solidFill>
                  <a:schemeClr val="dk1"/>
                </a:solidFill>
              </a:rPr>
              <a:t>Mar. 29: Executive Leadership Update Newsletter out with SRA update</a:t>
            </a:r>
            <a:endParaRPr sz="3800">
              <a:solidFill>
                <a:schemeClr val="dk1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rgbClr val="000000"/>
                </a:solidFill>
              </a:rPr>
              <a:t>TBD</a:t>
            </a:r>
            <a:r>
              <a:rPr i="0" lang="en-US" sz="3800" u="none" strike="noStrike">
                <a:solidFill>
                  <a:srgbClr val="000000"/>
                </a:solidFill>
              </a:rPr>
              <a:t>: Distribution of effort surveys </a:t>
            </a:r>
            <a:r>
              <a:rPr lang="en-US" sz="3800">
                <a:solidFill>
                  <a:srgbClr val="000000"/>
                </a:solidFill>
              </a:rPr>
              <a:t>&amp;</a:t>
            </a:r>
            <a:r>
              <a:rPr i="0" lang="en-US" sz="3800" u="none" strike="noStrike">
                <a:solidFill>
                  <a:srgbClr val="000000"/>
                </a:solidFill>
              </a:rPr>
              <a:t> Inside</a:t>
            </a:r>
            <a:r>
              <a:rPr lang="en-US" sz="3800">
                <a:solidFill>
                  <a:srgbClr val="000000"/>
                </a:solidFill>
              </a:rPr>
              <a:t>EWU announcement</a:t>
            </a:r>
            <a:endParaRPr i="0" sz="3800" u="none" strike="noStrike">
              <a:solidFill>
                <a:srgbClr val="000000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chemeClr val="dk1"/>
                </a:solidFill>
              </a:rPr>
              <a:t>TBD: Templates posted on website for feedback</a:t>
            </a:r>
            <a:endParaRPr sz="3800">
              <a:solidFill>
                <a:srgbClr val="000000"/>
              </a:solidFill>
            </a:endParaRPr>
          </a:p>
          <a:p>
            <a:pPr indent="-2498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Open Sans"/>
              <a:buChar char="•"/>
            </a:pPr>
            <a:r>
              <a:rPr lang="en-US" sz="3800">
                <a:solidFill>
                  <a:srgbClr val="000000"/>
                </a:solidFill>
              </a:rPr>
              <a:t>TBD</a:t>
            </a:r>
            <a:r>
              <a:rPr i="0" lang="en-US" sz="3800" u="none" strike="noStrike">
                <a:solidFill>
                  <a:srgbClr val="000000"/>
                </a:solidFill>
              </a:rPr>
              <a:t>: Distribut</a:t>
            </a:r>
            <a:r>
              <a:rPr lang="en-US" sz="3800">
                <a:solidFill>
                  <a:srgbClr val="000000"/>
                </a:solidFill>
              </a:rPr>
              <a:t>ion of templates &amp; InsideEWU announcement</a:t>
            </a:r>
            <a:endParaRPr sz="3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/>
          <p:nvPr>
            <p:ph type="title"/>
          </p:nvPr>
        </p:nvSpPr>
        <p:spPr>
          <a:xfrm>
            <a:off x="457200" y="241178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Questions?</a:t>
            </a:r>
            <a:br>
              <a:rPr lang="en-US" sz="3200"/>
            </a:br>
            <a:br>
              <a:rPr lang="en-US" sz="3200"/>
            </a:br>
            <a:br>
              <a:rPr lang="en-US" sz="3200"/>
            </a:br>
            <a:r>
              <a:rPr lang="en-US" sz="3200"/>
              <a:t>Thank you and go EAGS!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2800"/>
              <a:buFont typeface="Open Sans"/>
              <a:buNone/>
            </a:pPr>
            <a:r>
              <a:rPr lang="en-US" sz="2800"/>
              <a:t>What is Strategic Resource Allocation (SRA)?</a:t>
            </a:r>
            <a:endParaRPr/>
          </a:p>
        </p:txBody>
      </p:sp>
      <p:sp>
        <p:nvSpPr>
          <p:cNvPr id="87" name="Google Shape;8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276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SRA is a process by which we will examine the ways our resources are being invested</a:t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27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It addresses all institutional costs </a:t>
            </a:r>
            <a:endParaRPr/>
          </a:p>
          <a:p>
            <a:pPr indent="-272415" lvl="1" marL="742950" rtl="0" algn="l">
              <a:lnSpc>
                <a:spcPct val="100000"/>
              </a:lnSpc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>
                <a:solidFill>
                  <a:schemeClr val="dk1"/>
                </a:solidFill>
              </a:rPr>
              <a:t>All university services and academic programs will be reviewed equally and transparently</a:t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27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SRA will provide a plan to rebuild EWU’s financial health and sustainability</a:t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27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SRA Consultant, Larry Goldstein, hosted 4 information forums on January 17 and 18 to educate the campus community on the SRA process. A video recording of the first forum has been made available on the SRA website. </a:t>
            </a:r>
            <a:endParaRPr/>
          </a:p>
          <a:p>
            <a:pPr indent="-200660" lvl="0" marL="342900" rtl="0" algn="l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The Strategic Resource Allocation Process</a:t>
            </a:r>
            <a:endParaRPr/>
          </a:p>
        </p:txBody>
      </p:sp>
      <p:sp>
        <p:nvSpPr>
          <p:cNvPr id="93" name="Google Shape;9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31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900">
                <a:solidFill>
                  <a:schemeClr val="dk1"/>
                </a:solidFill>
              </a:rPr>
              <a:t>Phase I – Organization</a:t>
            </a:r>
            <a:endParaRPr sz="1900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Establish Facilitation Team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Conduct Information Forums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Begin Cataloging Data 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Begin Defining University Services and Academic Programs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Establish Task Forces</a:t>
            </a:r>
            <a:endParaRPr sz="2616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II – Kickoff </a:t>
            </a:r>
            <a:endParaRPr sz="1900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✔"/>
            </a:pPr>
            <a:r>
              <a:rPr lang="en-US" sz="1616">
                <a:solidFill>
                  <a:schemeClr val="dk1"/>
                </a:solidFill>
              </a:rPr>
              <a:t>Complete Task Force Training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Select and Weight Criteria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Preliminary Identification of University Services and Academic Programs</a:t>
            </a:r>
            <a:endParaRPr sz="2616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III – Preparation (Current Phase)</a:t>
            </a:r>
            <a:endParaRPr sz="1900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Develop Electronic Templates, Pilot, Release for Feedback, and Conduct Training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Gather Central Data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Conduct Effort Surveys</a:t>
            </a:r>
            <a:endParaRPr sz="2616"/>
          </a:p>
          <a:p>
            <a:pPr indent="-298500" lvl="1" marL="742950" rtl="0" algn="l">
              <a:lnSpc>
                <a:spcPct val="100000"/>
              </a:lnSpc>
              <a:spcBef>
                <a:spcPts val="25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1616">
                <a:solidFill>
                  <a:schemeClr val="dk1"/>
                </a:solidFill>
              </a:rPr>
              <a:t>Finalized University Services and Academic Programs</a:t>
            </a:r>
            <a:endParaRPr sz="2616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IV – Data Gathering/Assessment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 – Review/Approval 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VII – Implementation</a:t>
            </a:r>
            <a:endParaRPr sz="1900"/>
          </a:p>
          <a:p>
            <a:pPr indent="-342931" lvl="0" marL="342900" rtl="0" algn="l">
              <a:lnSpc>
                <a:spcPct val="100000"/>
              </a:lnSpc>
              <a:spcBef>
                <a:spcPts val="2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1900">
                <a:solidFill>
                  <a:schemeClr val="dk1"/>
                </a:solidFill>
              </a:rPr>
              <a:t>Phase VIII – Evaluation 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700"/>
              <a:buFont typeface="Open Sans"/>
              <a:buNone/>
            </a:pPr>
            <a:r>
              <a:rPr lang="en-US" sz="3700"/>
              <a:t>The Strategic Resource Allocation Process</a:t>
            </a:r>
            <a:endParaRPr/>
          </a:p>
        </p:txBody>
      </p:sp>
      <p:graphicFrame>
        <p:nvGraphicFramePr>
          <p:cNvPr id="99" name="Google Shape;99;p4"/>
          <p:cNvGraphicFramePr/>
          <p:nvPr/>
        </p:nvGraphicFramePr>
        <p:xfrm>
          <a:off x="457201" y="15976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{6623D319-2521-4E5F-971B-B71CEE861C27}</a:tableStyleId>
              </a:tblPr>
              <a:tblGrid>
                <a:gridCol w="868400"/>
                <a:gridCol w="3213075"/>
              </a:tblGrid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1/17-18: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Information forums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11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1/18: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Distribute nomination forms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596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1/19: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Facilitation Team meeting </a:t>
                      </a:r>
                      <a:br>
                        <a:rPr lang="en-US" sz="800" u="none" cap="none" strike="sngStrike"/>
                      </a:br>
                      <a:r>
                        <a:rPr lang="en-US" sz="800" u="none" cap="none" strike="sngStrike"/>
                        <a:t>- Program list methodology and update</a:t>
                      </a:r>
                      <a:br>
                        <a:rPr lang="en-US" sz="800" u="none" cap="none" strike="sngStrike"/>
                      </a:br>
                      <a:r>
                        <a:rPr lang="en-US" sz="800" u="none" cap="none" strike="sngStrike"/>
                        <a:t>- Discuss catalog of data</a:t>
                      </a:r>
                      <a:br>
                        <a:rPr lang="en-US" sz="800" u="none" cap="none" strike="sngStrike"/>
                      </a:br>
                      <a:r>
                        <a:rPr lang="en-US" sz="800" u="none" cap="none" strike="sngStrike"/>
                        <a:t>- Review templates</a:t>
                      </a:r>
                      <a:br>
                        <a:rPr lang="en-US" sz="800" u="none" cap="none" strike="sngStrike"/>
                      </a:br>
                      <a:r>
                        <a:rPr lang="en-US" sz="800" u="none" cap="none" strike="sngStrike"/>
                        <a:t>- Discuss effort surveys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9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1/25: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Nomination deadline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1/26: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meeting - First review of program list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352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1/26: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meeting - assign 2 members to work on each effort survey, assuming 3 surveys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  <a:tr h="26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1/26: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meeting - assign subteam for template (shell) development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6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1/27: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Mary/Jon meet with union leadership for nomination input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1/30: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ELT first review of nominations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6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2/2: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ELT second review of nominations - confirm selections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2/2: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Notify task force members of selection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2/2: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meeting - discuss data set methodology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2/2: 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meeting - Programs defined</a:t>
                      </a:r>
                      <a:endParaRPr/>
                    </a:p>
                  </a:txBody>
                  <a:tcPr marT="0" marB="0" marR="7925" marL="7925" anchor="ctr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2/2: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Facilitation Team meeting - review indirect costs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26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2/6: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Campus msg from Jon/Mary re TF selections, promote town hall attendance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2/9: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Facilitation Team meeting - review catalog of data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264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2/9: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Facilitation Team meeting - Review effort surveys, agreement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2/9: 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SRA Town Hall Session (virtual)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2/14: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Academic Program Task Force Training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2/15: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University Services Task Force Training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2:16: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Combined Task Force Training</a:t>
                      </a:r>
                      <a:endParaRPr/>
                    </a:p>
                  </a:txBody>
                  <a:tcPr marT="0" marB="0" marR="7925" marL="79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0" name="Google Shape;100;p4"/>
          <p:cNvGraphicFramePr/>
          <p:nvPr/>
        </p:nvGraphicFramePr>
        <p:xfrm>
          <a:off x="4605337" y="15976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{6623D319-2521-4E5F-971B-B71CEE861C27}</a:tableStyleId>
              </a:tblPr>
              <a:tblGrid>
                <a:gridCol w="868400"/>
                <a:gridCol w="3213075"/>
              </a:tblGrid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attends TF Trng - review program list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attends TF Trng - review catalog of data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attends TF Trng - recommends template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405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FacTeam attends TF Trng - Communications Team provides TFs with overview of what has happened so far and what is scheduled for the future. 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7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sngStrike"/>
                        <a:t>2/16: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sngStrike"/>
                        <a:t>TF Trng - discuss FoIA implications and TF documentation of work. Deborah and Annika on hand to answer questions.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2/20: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Progam list distributed to community for feedback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202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2/23: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FacTeam meeting - approve indirect cost allocation methodology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</a:tr>
              <a:tr h="202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2/23: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Facilitation subteams update templates as necessary, provides to TF for testing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2/23: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FacTeam - ongoing data set work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2/24: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Community feedback re program list due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202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3/2: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Task forces &amp; Facilitation Team finalize program/function list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3/2: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TFs test templates (big, small, anomoly)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3/2: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FacTeam - ongoing data set work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3/3: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(SHW109)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Distribute effort surveys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3/9: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FacTeam - ongoing data set work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3/9: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Distribute templates to campus for feedback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3/15: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Completed effort surveys due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FacTeam - ongoing data set work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3/16: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Templates - campus feedback due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3/23: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FTeam meeting - Data sets reviewed and finalized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5A6BD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3/24: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(virtual)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3/30: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Facilitation Team finalizes templates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4/11: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(in-person)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4/15: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Templates published electronically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4/25: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(virtual)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5/12: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(SHW109)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6/1: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Department templates completed and returned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5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800" u="none" cap="none" strike="noStrike"/>
                        <a:t>6/1: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SRA Town Hall Session (virtual)</a:t>
                      </a:r>
                      <a:endParaRPr/>
                    </a:p>
                  </a:txBody>
                  <a:tcPr marT="0" marB="0" marR="6025" marL="602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type="ctrTitle"/>
          </p:nvPr>
        </p:nvSpPr>
        <p:spPr>
          <a:xfrm>
            <a:off x="685800" y="1863710"/>
            <a:ext cx="5367590" cy="1484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</a:pPr>
            <a:r>
              <a:rPr lang="en-US"/>
              <a:t>SRA Facilitation Team Update</a:t>
            </a:r>
            <a:endParaRPr/>
          </a:p>
        </p:txBody>
      </p:sp>
      <p:sp>
        <p:nvSpPr>
          <p:cNvPr id="106" name="Google Shape;106;p5"/>
          <p:cNvSpPr txBox="1"/>
          <p:nvPr>
            <p:ph idx="1" type="subTitle"/>
          </p:nvPr>
        </p:nvSpPr>
        <p:spPr>
          <a:xfrm>
            <a:off x="685800" y="3762507"/>
            <a:ext cx="6400800" cy="680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Jackie Coomes &amp; Toni Habegger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8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SRA Facilitation Team Co-Chairs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Facilitation Team Members</a:t>
            </a:r>
            <a:endParaRPr/>
          </a:p>
        </p:txBody>
      </p:sp>
      <p:graphicFrame>
        <p:nvGraphicFramePr>
          <p:cNvPr id="112" name="Google Shape;112;p6"/>
          <p:cNvGraphicFramePr/>
          <p:nvPr/>
        </p:nvGraphicFramePr>
        <p:xfrm>
          <a:off x="1436427" y="16001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{03C060D7-9DB1-4473-BC38-7AF3CE0AEF05}</a:tableStyleId>
              </a:tblPr>
              <a:tblGrid>
                <a:gridCol w="2747600"/>
                <a:gridCol w="3523550"/>
              </a:tblGrid>
              <a:tr h="12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/>
                        <a:t>Co-Chair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/>
                        <a:t>Representing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Jackie Coomes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Vice Provost for Academic Affairs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Toni Habegger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CFO and AVP for Financial Services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/>
                        <a:t>Team Member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US" sz="1000" u="none" cap="none" strike="noStrike"/>
                        <a:t>Representing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Sam Armstrong Ash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Dean of Students / VP of Student Life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Mark Baldwin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President's Chief of Staff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Brad Christ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AVP for Information Technology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Deborah Danner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AVP for Human Resources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Tessa Delbridge (Communications)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EWU Relations Strategist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Admir Djulovic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Mgr of Data Analytics for Financial Svcs</a:t>
                      </a:r>
                      <a:endParaRPr sz="10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Shawn King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AVP for Facilities and Planning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Lance Kissler (Communications)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AVP for University Relations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Jake Morrison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Exec. Dir. for Institutional Research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4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Heather Veeder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AVP for Student Success, Planning &amp; Policy</a:t>
                      </a:r>
                      <a:endParaRPr sz="1400" u="none" cap="none" strike="noStrike"/>
                    </a:p>
                  </a:txBody>
                  <a:tcPr marT="0" marB="0" marR="16375" marL="16375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Facilitation Team Role</a:t>
            </a:r>
            <a:endParaRPr/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2400">
                <a:solidFill>
                  <a:schemeClr val="dk1"/>
                </a:solidFill>
              </a:rPr>
              <a:t>Provides logistical support to the co-champions and task forces. </a:t>
            </a:r>
            <a:endParaRPr sz="2400">
              <a:solidFill>
                <a:schemeClr val="dk1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2400">
                <a:solidFill>
                  <a:schemeClr val="dk1"/>
                </a:solidFill>
              </a:rPr>
              <a:t>Scope of responsibilities include: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800">
                <a:solidFill>
                  <a:schemeClr val="dk1"/>
                </a:solidFill>
              </a:rPr>
              <a:t>Defining the program list, 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800">
                <a:solidFill>
                  <a:schemeClr val="dk1"/>
                </a:solidFill>
              </a:rPr>
              <a:t>Defining the data sets, 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800">
                <a:solidFill>
                  <a:schemeClr val="dk1"/>
                </a:solidFill>
              </a:rPr>
              <a:t>Allocating indirect costs, 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800">
                <a:solidFill>
                  <a:schemeClr val="dk1"/>
                </a:solidFill>
              </a:rPr>
              <a:t>Distributing effort surveys, and </a:t>
            </a:r>
            <a:endParaRPr sz="18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800">
                <a:solidFill>
                  <a:schemeClr val="dk1"/>
                </a:solidFill>
              </a:rPr>
              <a:t>Distributing the templates. </a:t>
            </a:r>
            <a:endParaRPr sz="1800">
              <a:solidFill>
                <a:schemeClr val="dk1"/>
              </a:solidFill>
            </a:endParaRPr>
          </a:p>
          <a:p>
            <a:pPr indent="0" lvl="0" marL="74295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2400">
                <a:solidFill>
                  <a:schemeClr val="dk1"/>
                </a:solidFill>
              </a:rPr>
              <a:t>The communications representatives assist with the sharing of information throughout the process.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85fce1b22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3200"/>
              <a:buFont typeface="Open Sans"/>
              <a:buNone/>
            </a:pPr>
            <a:r>
              <a:rPr lang="en-US" sz="3200"/>
              <a:t>Facilitation Team Action Items</a:t>
            </a:r>
            <a:endParaRPr/>
          </a:p>
        </p:txBody>
      </p:sp>
      <p:sp>
        <p:nvSpPr>
          <p:cNvPr id="124" name="Google Shape;124;g2085fce1b22_0_0"/>
          <p:cNvSpPr txBox="1"/>
          <p:nvPr>
            <p:ph idx="1" type="body"/>
          </p:nvPr>
        </p:nvSpPr>
        <p:spPr>
          <a:xfrm>
            <a:off x="457200" y="149961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800">
                <a:solidFill>
                  <a:schemeClr val="dk1"/>
                </a:solidFill>
              </a:rPr>
              <a:t>Phase I – Organization</a:t>
            </a:r>
            <a:endParaRPr sz="30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600">
                <a:solidFill>
                  <a:schemeClr val="dk1"/>
                </a:solidFill>
              </a:rPr>
              <a:t>Establish Facilitation Team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600">
                <a:solidFill>
                  <a:schemeClr val="dk1"/>
                </a:solidFill>
              </a:rPr>
              <a:t>Catalog Data 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600">
                <a:solidFill>
                  <a:schemeClr val="dk1"/>
                </a:solidFill>
              </a:rPr>
              <a:t>Define University Services and Academic Programs</a:t>
            </a:r>
            <a:endParaRPr sz="2600"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II – Kickoff </a:t>
            </a:r>
            <a:endParaRPr sz="30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600">
                <a:solidFill>
                  <a:schemeClr val="dk1"/>
                </a:solidFill>
              </a:rPr>
              <a:t>Develop effort surveys and template shell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Noto Sans Symbols"/>
              <a:buChar char="✔"/>
            </a:pPr>
            <a:r>
              <a:rPr lang="en-US" sz="1600">
                <a:solidFill>
                  <a:schemeClr val="dk1"/>
                </a:solidFill>
              </a:rPr>
              <a:t>Preliminary Identification of University Services and Academic Programs</a:t>
            </a:r>
            <a:endParaRPr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–"/>
            </a:pPr>
            <a:r>
              <a:rPr lang="en-US" sz="1600">
                <a:solidFill>
                  <a:schemeClr val="dk1"/>
                </a:solidFill>
              </a:rPr>
              <a:t>Determine allocation of indirect costs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III – Preparation (Current Phase)</a:t>
            </a:r>
            <a:endParaRPr sz="30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–"/>
            </a:pPr>
            <a:r>
              <a:rPr lang="en-US" sz="1600">
                <a:solidFill>
                  <a:schemeClr val="dk1"/>
                </a:solidFill>
              </a:rPr>
              <a:t>Develop Electronic Templates, Pilot, Release for Feedback, and Conduct Training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–"/>
            </a:pPr>
            <a:r>
              <a:rPr lang="en-US" sz="1600">
                <a:solidFill>
                  <a:schemeClr val="dk1"/>
                </a:solidFill>
              </a:rPr>
              <a:t>Gather Central Data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–"/>
            </a:pPr>
            <a:r>
              <a:rPr lang="en-US" sz="1600">
                <a:solidFill>
                  <a:schemeClr val="dk1"/>
                </a:solidFill>
              </a:rPr>
              <a:t>Conduct Effort Surveys</a:t>
            </a:r>
            <a:endParaRPr sz="2600"/>
          </a:p>
          <a:p>
            <a:pPr indent="-2984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–"/>
            </a:pPr>
            <a:r>
              <a:rPr lang="en-US" sz="1600">
                <a:solidFill>
                  <a:schemeClr val="dk1"/>
                </a:solidFill>
              </a:rPr>
              <a:t>Finalized University Services and Academic Programs</a:t>
            </a:r>
            <a:endParaRPr sz="2600"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IV – Data Gathering/Assessment</a:t>
            </a:r>
            <a:endParaRPr sz="3000"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VI – Review/Approval </a:t>
            </a:r>
            <a:endParaRPr sz="3000"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VII – Implementation</a:t>
            </a:r>
            <a:endParaRPr sz="3000"/>
          </a:p>
          <a:p>
            <a:pPr indent="-342900" lvl="0" marL="3429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8108"/>
              <a:buChar char="•"/>
            </a:pPr>
            <a:r>
              <a:rPr lang="en-US" sz="1800">
                <a:solidFill>
                  <a:schemeClr val="dk1"/>
                </a:solidFill>
              </a:rPr>
              <a:t>Phase VIII – Evaluation 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/>
          <p:nvPr>
            <p:ph type="ctrTitle"/>
          </p:nvPr>
        </p:nvSpPr>
        <p:spPr>
          <a:xfrm>
            <a:off x="685800" y="1863710"/>
            <a:ext cx="5367590" cy="1484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ts val="4000"/>
              <a:buFont typeface="Open Sans"/>
              <a:buNone/>
            </a:pPr>
            <a:r>
              <a:rPr lang="en-US"/>
              <a:t>SRA Task Force Updates</a:t>
            </a:r>
            <a:endParaRPr/>
          </a:p>
        </p:txBody>
      </p:sp>
      <p:sp>
        <p:nvSpPr>
          <p:cNvPr id="130" name="Google Shape;130;p8"/>
          <p:cNvSpPr txBox="1"/>
          <p:nvPr>
            <p:ph idx="1" type="subTitle"/>
          </p:nvPr>
        </p:nvSpPr>
        <p:spPr>
          <a:xfrm>
            <a:off x="685800" y="3762507"/>
            <a:ext cx="6400800" cy="680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Tony Masiello, Academic Program Task Force Chair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202"/>
              </a:buClr>
              <a:buSzPct val="100000"/>
              <a:buNone/>
            </a:pPr>
            <a:r>
              <a:rPr lang="en-US"/>
              <a:t>Nina De Camp, University Services Task Force Chair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2018-03-08T21:54:23Z</dcterms:created>
  <dc:creator>EWU EWU</dc:creator>
</cp:coreProperties>
</file>